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90" r:id="rId2"/>
    <p:sldId id="306" r:id="rId3"/>
    <p:sldId id="359" r:id="rId4"/>
    <p:sldId id="340" r:id="rId5"/>
    <p:sldId id="346" r:id="rId6"/>
    <p:sldId id="273" r:id="rId7"/>
    <p:sldId id="333" r:id="rId8"/>
    <p:sldId id="347" r:id="rId9"/>
    <p:sldId id="349" r:id="rId10"/>
    <p:sldId id="352" r:id="rId11"/>
    <p:sldId id="353" r:id="rId12"/>
    <p:sldId id="354" r:id="rId13"/>
    <p:sldId id="355" r:id="rId14"/>
    <p:sldId id="356" r:id="rId15"/>
    <p:sldId id="357" r:id="rId16"/>
    <p:sldId id="305" r:id="rId17"/>
    <p:sldId id="341" r:id="rId18"/>
    <p:sldId id="309" r:id="rId19"/>
    <p:sldId id="320" r:id="rId20"/>
    <p:sldId id="338" r:id="rId21"/>
    <p:sldId id="344" r:id="rId22"/>
    <p:sldId id="345" r:id="rId23"/>
    <p:sldId id="315" r:id="rId24"/>
    <p:sldId id="316" r:id="rId25"/>
    <p:sldId id="317"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9B"/>
    <a:srgbClr val="981D97"/>
    <a:srgbClr val="FFA300"/>
    <a:srgbClr val="00843D"/>
    <a:srgbClr val="FFD100"/>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08" autoAdjust="0"/>
  </p:normalViewPr>
  <p:slideViewPr>
    <p:cSldViewPr snapToGrid="0">
      <p:cViewPr varScale="1">
        <p:scale>
          <a:sx n="101" d="100"/>
          <a:sy n="101" d="100"/>
        </p:scale>
        <p:origin x="1812" y="96"/>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33C30F1C-02B5-4DDA-9678-B51890BD17D3}" type="datetimeFigureOut">
              <a:rPr lang="en-US" smtClean="0"/>
              <a:t>3/1/2019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92BFCFD4-8484-4155-AD8C-35112092306E}" type="slidenum">
              <a:rPr lang="en-US" smtClean="0"/>
              <a:t>‹#›</a:t>
            </a:fld>
            <a:endParaRPr lang="en-US"/>
          </a:p>
        </p:txBody>
      </p:sp>
    </p:spTree>
    <p:extLst>
      <p:ext uri="{BB962C8B-B14F-4D97-AF65-F5344CB8AC3E}">
        <p14:creationId xmlns:p14="http://schemas.microsoft.com/office/powerpoint/2010/main" val="260860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is painted on the wall</a:t>
            </a:r>
            <a:r>
              <a:rPr lang="en-US" baseline="0" dirty="0" smtClean="0"/>
              <a:t> of </a:t>
            </a:r>
            <a:r>
              <a:rPr lang="en-US" dirty="0" smtClean="0"/>
              <a:t>an IEEE Human</a:t>
            </a:r>
            <a:r>
              <a:rPr lang="en-US" baseline="0" dirty="0" smtClean="0"/>
              <a:t> Resources conference room at the Operations Center in Piscataway, NJ.</a:t>
            </a:r>
            <a:endParaRPr lang="en-US" dirty="0"/>
          </a:p>
        </p:txBody>
      </p:sp>
      <p:sp>
        <p:nvSpPr>
          <p:cNvPr id="4" name="Slide Number Placeholder 3"/>
          <p:cNvSpPr>
            <a:spLocks noGrp="1"/>
          </p:cNvSpPr>
          <p:nvPr>
            <p:ph type="sldNum" sz="quarter" idx="10"/>
          </p:nvPr>
        </p:nvSpPr>
        <p:spPr/>
        <p:txBody>
          <a:bodyPr/>
          <a:lstStyle/>
          <a:p>
            <a:fld id="{2EFB354D-3814-4A48-83E8-8C73A6589759}" type="slidenum">
              <a:rPr lang="en-US" smtClean="0"/>
              <a:t>1</a:t>
            </a:fld>
            <a:endParaRPr lang="en-US" dirty="0"/>
          </a:p>
        </p:txBody>
      </p:sp>
    </p:spTree>
    <p:extLst>
      <p:ext uri="{BB962C8B-B14F-4D97-AF65-F5344CB8AC3E}">
        <p14:creationId xmlns:p14="http://schemas.microsoft.com/office/powerpoint/2010/main" val="46509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a list of all the </a:t>
            </a:r>
            <a:r>
              <a:rPr lang="en-US" dirty="0" err="1" smtClean="0"/>
              <a:t>eNotices</a:t>
            </a:r>
            <a:r>
              <a:rPr lang="en-US" dirty="0" smtClean="0"/>
              <a:t> created by your Section</a:t>
            </a:r>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10</a:t>
            </a:fld>
            <a:endParaRPr lang="en-US"/>
          </a:p>
        </p:txBody>
      </p:sp>
    </p:spTree>
    <p:extLst>
      <p:ext uri="{BB962C8B-B14F-4D97-AF65-F5344CB8AC3E}">
        <p14:creationId xmlns:p14="http://schemas.microsoft.com/office/powerpoint/2010/main" val="42909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old platform most everyone is familiar with</a:t>
            </a:r>
          </a:p>
          <a:p>
            <a:r>
              <a:rPr lang="en-US" dirty="0" smtClean="0"/>
              <a:t>Reorganized into four specific sections.</a:t>
            </a:r>
          </a:p>
          <a:p>
            <a:r>
              <a:rPr lang="en-US" dirty="0" smtClean="0"/>
              <a:t>Each has a</a:t>
            </a:r>
            <a:r>
              <a:rPr lang="en-US" baseline="0" dirty="0" smtClean="0"/>
              <a:t> set of required fields</a:t>
            </a:r>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11</a:t>
            </a:fld>
            <a:endParaRPr lang="en-US"/>
          </a:p>
        </p:txBody>
      </p:sp>
    </p:spTree>
    <p:extLst>
      <p:ext uri="{BB962C8B-B14F-4D97-AF65-F5344CB8AC3E}">
        <p14:creationId xmlns:p14="http://schemas.microsoft.com/office/powerpoint/2010/main" val="29413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Organizational Unit, the user can further</a:t>
            </a:r>
            <a:r>
              <a:rPr lang="en-US" baseline="0" dirty="0" smtClean="0"/>
              <a:t> target their list from the entire Section down to the Chapters/Student Branches/Affinity groups, provided the Section has them officially set up with IEEE.</a:t>
            </a:r>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13</a:t>
            </a:fld>
            <a:endParaRPr lang="en-US"/>
          </a:p>
        </p:txBody>
      </p:sp>
    </p:spTree>
    <p:extLst>
      <p:ext uri="{BB962C8B-B14F-4D97-AF65-F5344CB8AC3E}">
        <p14:creationId xmlns:p14="http://schemas.microsoft.com/office/powerpoint/2010/main" val="265620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personalize who the message comes from and where replies are sent to</a:t>
            </a:r>
          </a:p>
          <a:p>
            <a:endParaRPr lang="en-US" dirty="0" smtClean="0"/>
          </a:p>
          <a:p>
            <a:r>
              <a:rPr lang="en-US" dirty="0" smtClean="0"/>
              <a:t>For the “From” personalization,</a:t>
            </a:r>
            <a:r>
              <a:rPr lang="en-US" baseline="0" dirty="0" smtClean="0"/>
              <a:t> it must be set to an @ieee.org email address.</a:t>
            </a:r>
          </a:p>
          <a:p>
            <a:endParaRPr lang="en-US" baseline="0" dirty="0" smtClean="0"/>
          </a:p>
        </p:txBody>
      </p:sp>
      <p:sp>
        <p:nvSpPr>
          <p:cNvPr id="4" name="Slide Number Placeholder 3"/>
          <p:cNvSpPr>
            <a:spLocks noGrp="1"/>
          </p:cNvSpPr>
          <p:nvPr>
            <p:ph type="sldNum" sz="quarter" idx="10"/>
          </p:nvPr>
        </p:nvSpPr>
        <p:spPr/>
        <p:txBody>
          <a:bodyPr/>
          <a:lstStyle/>
          <a:p>
            <a:fld id="{92BFCFD4-8484-4155-AD8C-35112092306E}" type="slidenum">
              <a:rPr lang="en-US" smtClean="0"/>
              <a:t>14</a:t>
            </a:fld>
            <a:endParaRPr lang="en-US"/>
          </a:p>
        </p:txBody>
      </p:sp>
    </p:spTree>
    <p:extLst>
      <p:ext uri="{BB962C8B-B14F-4D97-AF65-F5344CB8AC3E}">
        <p14:creationId xmlns:p14="http://schemas.microsoft.com/office/powerpoint/2010/main" val="96936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panose="020B0604020202020204" pitchFamily="34" charset="0"/>
              <a:buChar char="•"/>
            </a:pPr>
            <a:r>
              <a:rPr lang="en-US" dirty="0" smtClean="0"/>
              <a:t>Perhaps the biggest</a:t>
            </a:r>
            <a:r>
              <a:rPr lang="en-US" baseline="0" dirty="0" smtClean="0"/>
              <a:t> change is the ability to personalize the message directly to your members</a:t>
            </a:r>
          </a:p>
          <a:p>
            <a:pPr marL="174705" indent="-174705">
              <a:buFont typeface="Arial" panose="020B0604020202020204" pitchFamily="34" charset="0"/>
              <a:buChar char="•"/>
            </a:pPr>
            <a:r>
              <a:rPr lang="en-US" baseline="0" dirty="0" smtClean="0"/>
              <a:t>Under the Personalization drop down there are 6 options</a:t>
            </a:r>
          </a:p>
          <a:p>
            <a:pPr marL="174705" indent="-174705">
              <a:buFont typeface="Arial" panose="020B0604020202020204" pitchFamily="34" charset="0"/>
              <a:buChar char="•"/>
            </a:pPr>
            <a:r>
              <a:rPr lang="en-US" baseline="0" dirty="0" smtClean="0"/>
              <a:t>Simple click where you’d like to input the personalization field in the Body Section.</a:t>
            </a:r>
          </a:p>
          <a:p>
            <a:pPr marL="174705" indent="-174705">
              <a:buFont typeface="Arial" panose="020B0604020202020204" pitchFamily="34" charset="0"/>
              <a:buChar char="•"/>
            </a:pPr>
            <a:r>
              <a:rPr lang="en-US" baseline="0" dirty="0" smtClean="0"/>
              <a:t>Then use your mouse pointer to open the Personalization dropdown and select the option</a:t>
            </a:r>
          </a:p>
          <a:p>
            <a:pPr marL="174705" indent="-174705">
              <a:buFont typeface="Arial" panose="020B0604020202020204" pitchFamily="34" charset="0"/>
              <a:buChar char="•"/>
            </a:pPr>
            <a:r>
              <a:rPr lang="en-US" baseline="0" dirty="0" smtClean="0"/>
              <a:t>In this example you can see I added the members first and last name (highlighted in yellow)</a:t>
            </a:r>
          </a:p>
          <a:p>
            <a:pPr marL="174705" indent="-174705">
              <a:buFont typeface="Arial" panose="020B0604020202020204" pitchFamily="34" charset="0"/>
              <a:buChar char="•"/>
            </a:pPr>
            <a:r>
              <a:rPr lang="en-US" baseline="0" dirty="0" smtClean="0"/>
              <a:t>On the back end:</a:t>
            </a:r>
          </a:p>
          <a:p>
            <a:pPr marL="640585" lvl="1" indent="-174705">
              <a:buFont typeface="Arial" panose="020B0604020202020204" pitchFamily="34" charset="0"/>
              <a:buChar char="•"/>
            </a:pPr>
            <a:r>
              <a:rPr lang="en-US" baseline="0" dirty="0" err="1" smtClean="0"/>
              <a:t>eNotice</a:t>
            </a:r>
            <a:r>
              <a:rPr lang="en-US" baseline="0" dirty="0" smtClean="0"/>
              <a:t> pulls a list of members based on your previously selected recipient criteria</a:t>
            </a:r>
          </a:p>
          <a:p>
            <a:pPr marL="640585" lvl="1" indent="-174705">
              <a:buFont typeface="Arial" panose="020B0604020202020204" pitchFamily="34" charset="0"/>
              <a:buChar char="•"/>
            </a:pPr>
            <a:r>
              <a:rPr lang="en-US" baseline="0" dirty="0" smtClean="0"/>
              <a:t>The system mail merges the personalization field data for each contact</a:t>
            </a:r>
          </a:p>
          <a:p>
            <a:pPr marL="640585" lvl="1" indent="-174705">
              <a:buFont typeface="Arial" panose="020B0604020202020204" pitchFamily="34" charset="0"/>
              <a:buChar char="•"/>
            </a:pPr>
            <a:r>
              <a:rPr lang="en-US" baseline="0" dirty="0" smtClean="0"/>
              <a:t>It also takes care of the members’ communication preferences.</a:t>
            </a:r>
          </a:p>
          <a:p>
            <a:pPr marL="174705" indent="-174705">
              <a:buFont typeface="Arial" panose="020B0604020202020204" pitchFamily="34" charset="0"/>
              <a:buChar char="•"/>
            </a:pPr>
            <a:r>
              <a:rPr lang="en-US" dirty="0" smtClean="0"/>
              <a:t>What do I say?</a:t>
            </a:r>
          </a:p>
          <a:p>
            <a:pPr marL="640585" lvl="1" indent="-174705">
              <a:buFont typeface="Arial" panose="020B0604020202020204" pitchFamily="34" charset="0"/>
              <a:buChar char="•"/>
            </a:pPr>
            <a:r>
              <a:rPr lang="en-US" dirty="0" smtClean="0"/>
              <a:t>Start with a basic message</a:t>
            </a:r>
          </a:p>
          <a:p>
            <a:pPr marL="640585" lvl="1" indent="-174705">
              <a:buFont typeface="Arial" panose="020B0604020202020204" pitchFamily="34" charset="0"/>
              <a:buChar char="•"/>
            </a:pPr>
            <a:r>
              <a:rPr lang="en-US" dirty="0" smtClean="0"/>
              <a:t>Introduce yourself maybe talk about</a:t>
            </a:r>
            <a:r>
              <a:rPr lang="en-US" baseline="0" dirty="0" smtClean="0"/>
              <a:t> the value you get from IEEE</a:t>
            </a:r>
            <a:endParaRPr lang="en-US" dirty="0" smtClean="0"/>
          </a:p>
          <a:p>
            <a:pPr marL="640585" lvl="1" indent="-174705">
              <a:buFont typeface="Arial" panose="020B0604020202020204" pitchFamily="34" charset="0"/>
              <a:buChar char="•"/>
            </a:pPr>
            <a:r>
              <a:rPr lang="en-US" dirty="0" smtClean="0"/>
              <a:t>Let them know what you have for upcoming events</a:t>
            </a:r>
          </a:p>
          <a:p>
            <a:pPr marL="640585" lvl="1" indent="-174705">
              <a:buFont typeface="Arial" panose="020B0604020202020204" pitchFamily="34" charset="0"/>
              <a:buChar char="•"/>
            </a:pPr>
            <a:r>
              <a:rPr lang="en-US" baseline="0" dirty="0" smtClean="0"/>
              <a:t>For there use the base message to create a message for various audiences</a:t>
            </a:r>
          </a:p>
        </p:txBody>
      </p:sp>
      <p:sp>
        <p:nvSpPr>
          <p:cNvPr id="4" name="Slide Number Placeholder 3"/>
          <p:cNvSpPr>
            <a:spLocks noGrp="1"/>
          </p:cNvSpPr>
          <p:nvPr>
            <p:ph type="sldNum" sz="quarter" idx="10"/>
          </p:nvPr>
        </p:nvSpPr>
        <p:spPr/>
        <p:txBody>
          <a:bodyPr/>
          <a:lstStyle/>
          <a:p>
            <a:fld id="{92BFCFD4-8484-4155-AD8C-35112092306E}" type="slidenum">
              <a:rPr lang="en-US" smtClean="0"/>
              <a:t>15</a:t>
            </a:fld>
            <a:endParaRPr lang="en-US"/>
          </a:p>
        </p:txBody>
      </p:sp>
    </p:spTree>
    <p:extLst>
      <p:ext uri="{BB962C8B-B14F-4D97-AF65-F5344CB8AC3E}">
        <p14:creationId xmlns:p14="http://schemas.microsoft.com/office/powerpoint/2010/main" val="354198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BFCFD4-8484-4155-AD8C-35112092306E}" type="slidenum">
              <a:rPr lang="en-US" smtClean="0"/>
              <a:t>16</a:t>
            </a:fld>
            <a:endParaRPr lang="en-US"/>
          </a:p>
        </p:txBody>
      </p:sp>
    </p:spTree>
    <p:extLst>
      <p:ext uri="{BB962C8B-B14F-4D97-AF65-F5344CB8AC3E}">
        <p14:creationId xmlns:p14="http://schemas.microsoft.com/office/powerpoint/2010/main" val="177636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17</a:t>
            </a:fld>
            <a:endParaRPr lang="en-US" dirty="0"/>
          </a:p>
        </p:txBody>
      </p:sp>
    </p:spTree>
    <p:extLst>
      <p:ext uri="{BB962C8B-B14F-4D97-AF65-F5344CB8AC3E}">
        <p14:creationId xmlns:p14="http://schemas.microsoft.com/office/powerpoint/2010/main" val="358300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18</a:t>
            </a:fld>
            <a:endParaRPr lang="en-US" dirty="0"/>
          </a:p>
        </p:txBody>
      </p:sp>
    </p:spTree>
    <p:extLst>
      <p:ext uri="{BB962C8B-B14F-4D97-AF65-F5344CB8AC3E}">
        <p14:creationId xmlns:p14="http://schemas.microsoft.com/office/powerpoint/2010/main" val="115053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requested on the Thursday evening call…</a:t>
            </a:r>
          </a:p>
          <a:p>
            <a:endParaRPr lang="en-US" dirty="0" smtClean="0"/>
          </a:p>
          <a:p>
            <a:pPr defTabSz="921033">
              <a:defRPr/>
            </a:pPr>
            <a:r>
              <a:rPr lang="en-US" baseline="0" dirty="0" smtClean="0"/>
              <a:t>Underwent an overhaul based on discussions with your fellow volunteers</a:t>
            </a:r>
          </a:p>
          <a:p>
            <a:pPr defTabSz="921033">
              <a:defRPr/>
            </a:pPr>
            <a:r>
              <a:rPr lang="en-US" baseline="0" dirty="0" smtClean="0"/>
              <a:t>We know:</a:t>
            </a:r>
          </a:p>
          <a:p>
            <a:pPr marL="172694" indent="-172694" defTabSz="921033">
              <a:buFont typeface="Arial" panose="020B0604020202020204" pitchFamily="34" charset="0"/>
              <a:buChar char="•"/>
              <a:defRPr/>
            </a:pPr>
            <a:r>
              <a:rPr lang="en-US" baseline="0" dirty="0" smtClean="0"/>
              <a:t>This isn’t a perfect model</a:t>
            </a:r>
          </a:p>
          <a:p>
            <a:pPr marL="172694" indent="-172694" defTabSz="921033">
              <a:buFont typeface="Arial" panose="020B0604020202020204" pitchFamily="34" charset="0"/>
              <a:buChar char="•"/>
              <a:defRPr/>
            </a:pPr>
            <a:r>
              <a:rPr lang="en-US" baseline="0" dirty="0" smtClean="0"/>
              <a:t>Some Groups operate outside of the Geographic Paradigm</a:t>
            </a:r>
          </a:p>
          <a:p>
            <a:pPr marL="172694" indent="-172694" defTabSz="921033">
              <a:buFont typeface="Arial" panose="020B0604020202020204" pitchFamily="34" charset="0"/>
              <a:buChar char="•"/>
              <a:defRPr/>
            </a:pPr>
            <a:r>
              <a:rPr lang="en-US" baseline="0" dirty="0" smtClean="0"/>
              <a:t>But these are still happening locally </a:t>
            </a:r>
          </a:p>
          <a:p>
            <a:pPr marL="172694" indent="-172694" defTabSz="921033">
              <a:buFont typeface="Arial" panose="020B0604020202020204" pitchFamily="34" charset="0"/>
              <a:buChar char="•"/>
              <a:defRPr/>
            </a:pPr>
            <a:r>
              <a:rPr lang="en-US" baseline="0" dirty="0" smtClean="0"/>
              <a:t>Not all Sections are the same, just like members. </a:t>
            </a:r>
          </a:p>
          <a:p>
            <a:pPr marL="633209" lvl="1" indent="-172694">
              <a:buFont typeface="Arial" panose="020B0604020202020204" pitchFamily="34" charset="0"/>
              <a:buChar char="•"/>
            </a:pPr>
            <a:r>
              <a:rPr lang="en-US" dirty="0" smtClean="0"/>
              <a:t>What may work in one, won’t work in another</a:t>
            </a:r>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19</a:t>
            </a:fld>
            <a:endParaRPr lang="en-US"/>
          </a:p>
        </p:txBody>
      </p:sp>
    </p:spTree>
    <p:extLst>
      <p:ext uri="{BB962C8B-B14F-4D97-AF65-F5344CB8AC3E}">
        <p14:creationId xmlns:p14="http://schemas.microsoft.com/office/powerpoint/2010/main" val="160795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88056-28E1-4740-AD8B-DF563B05D469}" type="slidenum">
              <a:rPr lang="en-US" smtClean="0"/>
              <a:t>20</a:t>
            </a:fld>
            <a:endParaRPr lang="en-US" dirty="0"/>
          </a:p>
        </p:txBody>
      </p:sp>
    </p:spTree>
    <p:extLst>
      <p:ext uri="{BB962C8B-B14F-4D97-AF65-F5344CB8AC3E}">
        <p14:creationId xmlns:p14="http://schemas.microsoft.com/office/powerpoint/2010/main" val="350088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88056-28E1-4740-AD8B-DF563B05D469}" type="slidenum">
              <a:rPr lang="en-US" smtClean="0"/>
              <a:t>2</a:t>
            </a:fld>
            <a:endParaRPr lang="en-US" dirty="0"/>
          </a:p>
        </p:txBody>
      </p:sp>
    </p:spTree>
    <p:extLst>
      <p:ext uri="{BB962C8B-B14F-4D97-AF65-F5344CB8AC3E}">
        <p14:creationId xmlns:p14="http://schemas.microsoft.com/office/powerpoint/2010/main" val="332520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21</a:t>
            </a:fld>
            <a:endParaRPr lang="en-US" dirty="0"/>
          </a:p>
        </p:txBody>
      </p:sp>
    </p:spTree>
    <p:extLst>
      <p:ext uri="{BB962C8B-B14F-4D97-AF65-F5344CB8AC3E}">
        <p14:creationId xmlns:p14="http://schemas.microsoft.com/office/powerpoint/2010/main" val="82252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22</a:t>
            </a:fld>
            <a:endParaRPr lang="en-US" dirty="0"/>
          </a:p>
        </p:txBody>
      </p:sp>
    </p:spTree>
    <p:extLst>
      <p:ext uri="{BB962C8B-B14F-4D97-AF65-F5344CB8AC3E}">
        <p14:creationId xmlns:p14="http://schemas.microsoft.com/office/powerpoint/2010/main" val="259717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23</a:t>
            </a:fld>
            <a:endParaRPr lang="en-US" dirty="0"/>
          </a:p>
        </p:txBody>
      </p:sp>
    </p:spTree>
    <p:extLst>
      <p:ext uri="{BB962C8B-B14F-4D97-AF65-F5344CB8AC3E}">
        <p14:creationId xmlns:p14="http://schemas.microsoft.com/office/powerpoint/2010/main" val="80926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24</a:t>
            </a:fld>
            <a:endParaRPr lang="en-US" dirty="0"/>
          </a:p>
        </p:txBody>
      </p:sp>
    </p:spTree>
    <p:extLst>
      <p:ext uri="{BB962C8B-B14F-4D97-AF65-F5344CB8AC3E}">
        <p14:creationId xmlns:p14="http://schemas.microsoft.com/office/powerpoint/2010/main" val="158031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25</a:t>
            </a:fld>
            <a:endParaRPr lang="en-US" dirty="0"/>
          </a:p>
        </p:txBody>
      </p:sp>
    </p:spTree>
    <p:extLst>
      <p:ext uri="{BB962C8B-B14F-4D97-AF65-F5344CB8AC3E}">
        <p14:creationId xmlns:p14="http://schemas.microsoft.com/office/powerpoint/2010/main" val="415285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panose="020B0604020202020204" pitchFamily="34" charset="0"/>
              <a:buChar char="•"/>
            </a:pPr>
            <a:r>
              <a:rPr lang="en-US" dirty="0" smtClean="0"/>
              <a:t>The</a:t>
            </a:r>
            <a:r>
              <a:rPr lang="en-US" baseline="0" dirty="0" smtClean="0"/>
              <a:t> last Thursday of the month and first Friday of the following month are typically reserved for Region 5’s Member Engagement Call</a:t>
            </a:r>
            <a:endParaRPr lang="en-US" dirty="0" smtClean="0"/>
          </a:p>
          <a:p>
            <a:pPr marL="174705" indent="-174705">
              <a:buFont typeface="Arial" panose="020B0604020202020204" pitchFamily="34" charset="0"/>
              <a:buChar char="•"/>
            </a:pPr>
            <a:r>
              <a:rPr lang="en-US" dirty="0" smtClean="0"/>
              <a:t>For those who have participated on</a:t>
            </a:r>
            <a:r>
              <a:rPr lang="en-US" baseline="0" dirty="0" smtClean="0"/>
              <a:t> either a Region 3 or 5 call in the past, you may have noted Joe, Mark or Chris reference the collaboration that goes on between the Regions behind the scenes.</a:t>
            </a:r>
          </a:p>
          <a:p>
            <a:pPr marL="174705" indent="-174705">
              <a:buFont typeface="Arial" panose="020B0604020202020204" pitchFamily="34" charset="0"/>
              <a:buChar char="•"/>
            </a:pPr>
            <a:r>
              <a:rPr lang="en-US" baseline="0" dirty="0" smtClean="0"/>
              <a:t>In a typical month one Region call is usually using the other Region call’s presentation with some minor changes.</a:t>
            </a:r>
          </a:p>
          <a:p>
            <a:pPr marL="174705" indent="-174705">
              <a:buFont typeface="Arial" panose="020B0604020202020204" pitchFamily="34" charset="0"/>
              <a:buChar char="•"/>
            </a:pPr>
            <a:r>
              <a:rPr lang="en-US" baseline="0" dirty="0" smtClean="0"/>
              <a:t>For this month, we thought we’d try combining the calls.</a:t>
            </a:r>
          </a:p>
          <a:p>
            <a:pPr marL="640585" lvl="1" indent="-174705">
              <a:buFont typeface="Arial" panose="020B0604020202020204" pitchFamily="34" charset="0"/>
              <a:buChar char="•"/>
            </a:pPr>
            <a:r>
              <a:rPr lang="en-US" baseline="0" dirty="0" smtClean="0"/>
              <a:t>Gives us a larger audience</a:t>
            </a:r>
          </a:p>
          <a:p>
            <a:pPr marL="640585" lvl="1" indent="-174705">
              <a:buFont typeface="Arial" panose="020B0604020202020204" pitchFamily="34" charset="0"/>
              <a:buChar char="•"/>
            </a:pPr>
            <a:r>
              <a:rPr lang="en-US" baseline="0" dirty="0" smtClean="0"/>
              <a:t>Also provides you the volunteers to hear the perspective of other Regions’ Section leaders.</a:t>
            </a:r>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3</a:t>
            </a:fld>
            <a:endParaRPr lang="en-US"/>
          </a:p>
        </p:txBody>
      </p:sp>
    </p:spTree>
    <p:extLst>
      <p:ext uri="{BB962C8B-B14F-4D97-AF65-F5344CB8AC3E}">
        <p14:creationId xmlns:p14="http://schemas.microsoft.com/office/powerpoint/2010/main" val="111683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88056-28E1-4740-AD8B-DF563B05D469}" type="slidenum">
              <a:rPr lang="en-US" smtClean="0"/>
              <a:t>4</a:t>
            </a:fld>
            <a:endParaRPr lang="en-US" dirty="0"/>
          </a:p>
        </p:txBody>
      </p:sp>
    </p:spTree>
    <p:extLst>
      <p:ext uri="{BB962C8B-B14F-4D97-AF65-F5344CB8AC3E}">
        <p14:creationId xmlns:p14="http://schemas.microsoft.com/office/powerpoint/2010/main" val="368111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88056-28E1-4740-AD8B-DF563B05D469}" type="slidenum">
              <a:rPr lang="en-US" smtClean="0"/>
              <a:t>5</a:t>
            </a:fld>
            <a:endParaRPr lang="en-US" dirty="0"/>
          </a:p>
        </p:txBody>
      </p:sp>
    </p:spTree>
    <p:extLst>
      <p:ext uri="{BB962C8B-B14F-4D97-AF65-F5344CB8AC3E}">
        <p14:creationId xmlns:p14="http://schemas.microsoft.com/office/powerpoint/2010/main" val="174531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For this month, we are going to take a deeper look at the Membership</a:t>
            </a:r>
            <a:r>
              <a:rPr lang="en-US" b="1" u="sng" baseline="0" dirty="0" smtClean="0"/>
              <a:t> Development Cycle</a:t>
            </a:r>
          </a:p>
          <a:p>
            <a:r>
              <a:rPr lang="en-US" b="1" u="sng" baseline="0" dirty="0" smtClean="0"/>
              <a:t>It is important to keep this in the back of your mind when planning events, etc.</a:t>
            </a:r>
          </a:p>
          <a:p>
            <a:endParaRPr lang="en-US" b="1" u="sng" dirty="0" smtClean="0"/>
          </a:p>
          <a:p>
            <a:pPr marL="176714" indent="-176714">
              <a:buFont typeface="Arial" panose="020B0604020202020204" pitchFamily="34" charset="0"/>
              <a:buChar char="•"/>
            </a:pPr>
            <a:r>
              <a:rPr lang="en-US" dirty="0" smtClean="0"/>
              <a:t>The Membership cycle for any given year starts on August 16</a:t>
            </a:r>
            <a:r>
              <a:rPr lang="en-US" baseline="30000" dirty="0" smtClean="0"/>
              <a:t>th</a:t>
            </a:r>
            <a:r>
              <a:rPr lang="en-US" dirty="0" smtClean="0"/>
              <a:t> and runs through August 15</a:t>
            </a:r>
            <a:r>
              <a:rPr lang="en-US" baseline="30000" dirty="0" smtClean="0"/>
              <a:t>th </a:t>
            </a:r>
            <a:r>
              <a:rPr lang="en-US" dirty="0" smtClean="0"/>
              <a:t>of the following year. So what does</a:t>
            </a:r>
            <a:r>
              <a:rPr lang="en-US" baseline="0" dirty="0" smtClean="0"/>
              <a:t> this mean.</a:t>
            </a:r>
          </a:p>
          <a:p>
            <a:pPr marL="647952" lvl="1" indent="-176714">
              <a:buFont typeface="Arial" panose="020B0604020202020204" pitchFamily="34" charset="0"/>
              <a:buChar char="•"/>
            </a:pPr>
            <a:r>
              <a:rPr lang="en-US" baseline="0" dirty="0" smtClean="0"/>
              <a:t>We are currently in the 2019 Membership and have been for about 5 months.</a:t>
            </a:r>
          </a:p>
          <a:p>
            <a:pPr marL="647952" lvl="1" indent="-176714" defTabSz="931760">
              <a:buFont typeface="Arial" panose="020B0604020202020204" pitchFamily="34" charset="0"/>
              <a:buChar char="•"/>
              <a:defRPr/>
            </a:pPr>
            <a:r>
              <a:rPr lang="en-US" baseline="0" dirty="0" smtClean="0"/>
              <a:t>The membership stats for goals setting, etc. are measured based on this calendar, not the actual membership year or volunteer term which all start on January 1</a:t>
            </a:r>
          </a:p>
          <a:p>
            <a:pPr marL="647952" lvl="1" indent="-176714">
              <a:buFont typeface="Arial" panose="020B0604020202020204" pitchFamily="34" charset="0"/>
              <a:buChar char="•"/>
            </a:pPr>
            <a:r>
              <a:rPr lang="en-US" baseline="0" dirty="0" smtClean="0"/>
              <a:t>Think of it like a magazine subscription. </a:t>
            </a:r>
          </a:p>
          <a:p>
            <a:pPr marL="1113831" lvl="2" indent="-176714">
              <a:buFont typeface="Arial" panose="020B0604020202020204" pitchFamily="34" charset="0"/>
              <a:buChar char="•"/>
            </a:pPr>
            <a:r>
              <a:rPr lang="en-US" baseline="0" dirty="0" smtClean="0"/>
              <a:t>Most publishers send renewal reminders well advance of the last issue</a:t>
            </a:r>
          </a:p>
          <a:p>
            <a:pPr marL="1113831" lvl="2" indent="-176714">
              <a:buFont typeface="Arial" panose="020B0604020202020204" pitchFamily="34" charset="0"/>
              <a:buChar char="•"/>
            </a:pPr>
            <a:r>
              <a:rPr lang="en-US" baseline="0" dirty="0" smtClean="0"/>
              <a:t>Ensures continuity of service</a:t>
            </a:r>
          </a:p>
          <a:p>
            <a:pPr marL="647952" lvl="1" indent="-176714">
              <a:buFont typeface="Arial" panose="020B0604020202020204" pitchFamily="34" charset="0"/>
              <a:buChar char="•"/>
            </a:pPr>
            <a:r>
              <a:rPr lang="en-US" baseline="0" dirty="0" smtClean="0"/>
              <a:t>IEEE staff have been busy working on membership renewal. </a:t>
            </a:r>
          </a:p>
          <a:p>
            <a:pPr marL="1113831" lvl="2" indent="-176714">
              <a:buFont typeface="Arial" panose="020B0604020202020204" pitchFamily="34" charset="0"/>
              <a:buChar char="•"/>
            </a:pPr>
            <a:r>
              <a:rPr lang="en-US" baseline="0" dirty="0" smtClean="0"/>
              <a:t>Mailing paper invoices</a:t>
            </a:r>
          </a:p>
          <a:p>
            <a:pPr marL="1113831" lvl="2" indent="-176714">
              <a:buFont typeface="Arial" panose="020B0604020202020204" pitchFamily="34" charset="0"/>
              <a:buChar char="•"/>
            </a:pPr>
            <a:r>
              <a:rPr lang="en-US" baseline="0" dirty="0" smtClean="0"/>
              <a:t>Multiple email campaigns</a:t>
            </a:r>
          </a:p>
          <a:p>
            <a:pPr marL="647952" lvl="1" indent="-176714">
              <a:buFont typeface="Arial" panose="020B0604020202020204" pitchFamily="34" charset="0"/>
              <a:buChar char="•"/>
            </a:pPr>
            <a:r>
              <a:rPr lang="en-US" baseline="0" dirty="0" smtClean="0"/>
              <a:t>Any new members who joined on or after August 16</a:t>
            </a:r>
            <a:r>
              <a:rPr lang="en-US" baseline="30000" dirty="0" smtClean="0"/>
              <a:t>th</a:t>
            </a:r>
            <a:r>
              <a:rPr lang="en-US" baseline="0" dirty="0" smtClean="0"/>
              <a:t> count towards 2019 recruitment.</a:t>
            </a:r>
            <a:endParaRPr lang="en-US" dirty="0" smtClean="0"/>
          </a:p>
          <a:p>
            <a:pPr marL="176714" indent="-176714">
              <a:buFont typeface="Arial" panose="020B0604020202020204" pitchFamily="34" charset="0"/>
              <a:buChar char="•"/>
            </a:pPr>
            <a:r>
              <a:rPr lang="en-US" dirty="0" smtClean="0"/>
              <a:t>Now that we are</a:t>
            </a:r>
            <a:r>
              <a:rPr lang="en-US" baseline="0" dirty="0" smtClean="0"/>
              <a:t> in calendar year 2019, Here’s what to expect moving forward:</a:t>
            </a:r>
          </a:p>
          <a:p>
            <a:pPr marL="176714" indent="-176714">
              <a:buFont typeface="Arial" panose="020B0604020202020204" pitchFamily="34" charset="0"/>
              <a:buChar char="•"/>
            </a:pPr>
            <a:r>
              <a:rPr lang="en-US" baseline="0" dirty="0" smtClean="0"/>
              <a:t>From a calendar perspective:</a:t>
            </a:r>
          </a:p>
          <a:p>
            <a:pPr marL="642594" lvl="1" indent="-176714">
              <a:buFont typeface="Arial" panose="020B0604020202020204" pitchFamily="34" charset="0"/>
              <a:buChar char="•"/>
            </a:pPr>
            <a:r>
              <a:rPr lang="en-US" baseline="0" dirty="0" smtClean="0"/>
              <a:t>We give our members a two month grace period to renew their membership before we shut of access to their benefits</a:t>
            </a:r>
          </a:p>
          <a:p>
            <a:pPr marL="642594" lvl="1" indent="-176714">
              <a:buFont typeface="Arial" panose="020B0604020202020204" pitchFamily="34" charset="0"/>
              <a:buChar char="•"/>
            </a:pPr>
            <a:r>
              <a:rPr lang="en-US" baseline="0" dirty="0" smtClean="0"/>
              <a:t>To do this, IEEE staff run a process we call “Deactivation” toward the end of February.  This year it will be 23-Feb-19.</a:t>
            </a:r>
          </a:p>
          <a:p>
            <a:pPr marL="642594" lvl="1" indent="-176714">
              <a:buFont typeface="Arial" panose="020B0604020202020204" pitchFamily="34" charset="0"/>
              <a:buChar char="•"/>
            </a:pPr>
            <a:r>
              <a:rPr lang="en-US" baseline="0" dirty="0" smtClean="0"/>
              <a:t>We place any members who haven’t renewed in a status called “arrears”. Any arrears members from the previous year are made inactive giving them a break in service.</a:t>
            </a:r>
          </a:p>
          <a:p>
            <a:pPr marL="176714" indent="-176714">
              <a:buFont typeface="Arial" panose="020B0604020202020204" pitchFamily="34" charset="0"/>
              <a:buChar char="•"/>
            </a:pPr>
            <a:r>
              <a:rPr lang="en-US" baseline="0" dirty="0" smtClean="0"/>
              <a:t>From a volunteer perspective:</a:t>
            </a:r>
          </a:p>
          <a:p>
            <a:pPr marL="647952" lvl="1" indent="-176714" defTabSz="931760">
              <a:buFont typeface="Arial" panose="020B0604020202020204" pitchFamily="34" charset="0"/>
              <a:buChar char="•"/>
              <a:defRPr/>
            </a:pPr>
            <a:r>
              <a:rPr lang="en-US" baseline="0" dirty="0" smtClean="0"/>
              <a:t>Hopefully most of you have had the opportunity to transition into the role and learn from your predecessor</a:t>
            </a:r>
          </a:p>
          <a:p>
            <a:pPr marL="647952" lvl="1" indent="-176714" defTabSz="931760">
              <a:buFont typeface="Arial" panose="020B0604020202020204" pitchFamily="34" charset="0"/>
              <a:buChar char="•"/>
              <a:defRPr/>
            </a:pPr>
            <a:r>
              <a:rPr lang="en-US" dirty="0" smtClean="0"/>
              <a:t>Continued planning</a:t>
            </a:r>
            <a:r>
              <a:rPr lang="en-US" baseline="0" dirty="0" smtClean="0"/>
              <a:t> </a:t>
            </a:r>
            <a:r>
              <a:rPr lang="en-US" dirty="0" smtClean="0"/>
              <a:t>and, more</a:t>
            </a:r>
            <a:r>
              <a:rPr lang="en-US" baseline="0" dirty="0" smtClean="0"/>
              <a:t> importantly, executing your plans, </a:t>
            </a:r>
          </a:p>
          <a:p>
            <a:pPr marL="647952" lvl="1" indent="-176714" defTabSz="931760">
              <a:buFont typeface="Arial" panose="020B0604020202020204" pitchFamily="34" charset="0"/>
              <a:buChar char="•"/>
              <a:defRPr/>
            </a:pPr>
            <a:r>
              <a:rPr lang="en-US" baseline="0" dirty="0" smtClean="0"/>
              <a:t>If not, we suggest you connect as best you can with your predecessor</a:t>
            </a:r>
          </a:p>
          <a:p>
            <a:pPr marL="647952" lvl="1" indent="-176714" defTabSz="931760">
              <a:buFont typeface="Arial" panose="020B0604020202020204" pitchFamily="34" charset="0"/>
              <a:buChar char="•"/>
              <a:defRPr/>
            </a:pPr>
            <a:r>
              <a:rPr lang="en-US" baseline="0" dirty="0" smtClean="0"/>
              <a:t>The info in this session should help you on board faster into your new role.</a:t>
            </a:r>
          </a:p>
          <a:p>
            <a:pPr marL="647952" lvl="1" indent="-176714">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8B788056-28E1-4740-AD8B-DF563B05D469}" type="slidenum">
              <a:rPr lang="en-US" smtClean="0"/>
              <a:t>6</a:t>
            </a:fld>
            <a:endParaRPr lang="en-US" dirty="0"/>
          </a:p>
        </p:txBody>
      </p:sp>
    </p:spTree>
    <p:extLst>
      <p:ext uri="{BB962C8B-B14F-4D97-AF65-F5344CB8AC3E}">
        <p14:creationId xmlns:p14="http://schemas.microsoft.com/office/powerpoint/2010/main" val="157859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panose="020B0604020202020204" pitchFamily="34" charset="0"/>
              <a:buChar char="•"/>
            </a:pPr>
            <a:r>
              <a:rPr lang="en-US" dirty="0" smtClean="0"/>
              <a:t>For this month, we’re going to take a look specifically at the Total</a:t>
            </a:r>
            <a:r>
              <a:rPr lang="en-US" baseline="0" dirty="0" smtClean="0"/>
              <a:t> Membership numbers for our Regions.</a:t>
            </a:r>
          </a:p>
          <a:p>
            <a:pPr marL="174705" indent="-174705">
              <a:buFont typeface="Arial" panose="020B0604020202020204" pitchFamily="34" charset="0"/>
              <a:buChar char="•"/>
            </a:pPr>
            <a:r>
              <a:rPr lang="en-US" dirty="0" smtClean="0"/>
              <a:t>The stats shown represent where each region stands for the </a:t>
            </a:r>
            <a:r>
              <a:rPr lang="en-US" baseline="0" dirty="0" smtClean="0"/>
              <a:t>2019 Membership Cycle (August 2018 through the end of January 2019)</a:t>
            </a:r>
          </a:p>
          <a:p>
            <a:pPr marL="174705" indent="-174705">
              <a:buFont typeface="Arial" panose="020B0604020202020204" pitchFamily="34" charset="0"/>
              <a:buChar char="•"/>
            </a:pPr>
            <a:r>
              <a:rPr lang="en-US" dirty="0" smtClean="0"/>
              <a:t>They serve as an indicator</a:t>
            </a:r>
            <a:r>
              <a:rPr lang="en-US" baseline="0" dirty="0" smtClean="0"/>
              <a:t> of how well we are doing in delivering the Member Experience to our members</a:t>
            </a:r>
          </a:p>
          <a:p>
            <a:r>
              <a:rPr lang="en-US" baseline="0" dirty="0" smtClean="0"/>
              <a:t>If you are not receiving your Region’s monthly report, please:</a:t>
            </a:r>
          </a:p>
          <a:p>
            <a:pPr marL="174705" indent="-174705">
              <a:buFont typeface="Arial" panose="020B0604020202020204" pitchFamily="34" charset="0"/>
              <a:buChar char="•"/>
            </a:pPr>
            <a:r>
              <a:rPr lang="en-US" baseline="0" dirty="0" smtClean="0"/>
              <a:t>Run a search on your inbox to try and locate it.</a:t>
            </a:r>
          </a:p>
          <a:p>
            <a:pPr marL="174705" indent="-174705">
              <a:buFont typeface="Arial" panose="020B0604020202020204" pitchFamily="34" charset="0"/>
              <a:buChar char="•"/>
            </a:pPr>
            <a:r>
              <a:rPr lang="en-US" baseline="0" dirty="0" smtClean="0"/>
              <a:t>Check your SPAM Folder. If the message is here, please mark it as spam and white list the email addresses of the sender(s).</a:t>
            </a:r>
          </a:p>
          <a:p>
            <a:pPr marL="174705" indent="-174705">
              <a:buFont typeface="Arial" panose="020B0604020202020204" pitchFamily="34" charset="0"/>
              <a:buChar char="•"/>
            </a:pPr>
            <a:r>
              <a:rPr lang="en-US" baseline="0" dirty="0" smtClean="0"/>
              <a:t>If neither of these work, email </a:t>
            </a:r>
            <a:r>
              <a:rPr lang="en-US" b="0" baseline="0" dirty="0" smtClean="0"/>
              <a:t>your </a:t>
            </a:r>
            <a:r>
              <a:rPr lang="en-US" dirty="0">
                <a:solidFill>
                  <a:srgbClr val="FF0000"/>
                </a:solidFill>
              </a:rPr>
              <a:t>Region’s MD Chair and IEEE Staff Support person and request to be added to the recipient list</a:t>
            </a:r>
            <a:r>
              <a:rPr lang="en-US" b="0" baseline="0" dirty="0" smtClean="0"/>
              <a:t> </a:t>
            </a:r>
          </a:p>
          <a:p>
            <a:pPr marL="174705" indent="-174705">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8B788056-28E1-4740-AD8B-DF563B05D469}" type="slidenum">
              <a:rPr lang="en-US" smtClean="0"/>
              <a:t>7</a:t>
            </a:fld>
            <a:endParaRPr lang="en-US" dirty="0"/>
          </a:p>
        </p:txBody>
      </p:sp>
    </p:spTree>
    <p:extLst>
      <p:ext uri="{BB962C8B-B14F-4D97-AF65-F5344CB8AC3E}">
        <p14:creationId xmlns:p14="http://schemas.microsoft.com/office/powerpoint/2010/main" val="185937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a:buFont typeface="Arial" panose="020B0604020202020204" pitchFamily="34" charset="0"/>
              <a:buChar char="•"/>
            </a:pPr>
            <a:r>
              <a:rPr lang="en-US" dirty="0" smtClean="0"/>
              <a:t>Some may have no idea what we are referring</a:t>
            </a:r>
            <a:r>
              <a:rPr lang="en-US" baseline="0" dirty="0" smtClean="0"/>
              <a:t> to.</a:t>
            </a:r>
            <a:endParaRPr lang="en-US" dirty="0" smtClean="0"/>
          </a:p>
          <a:p>
            <a:pPr marL="174705" indent="-174705">
              <a:buFont typeface="Arial" panose="020B0604020202020204" pitchFamily="34" charset="0"/>
              <a:buChar char="•"/>
            </a:pPr>
            <a:r>
              <a:rPr lang="en-US" dirty="0" smtClean="0"/>
              <a:t>Those</a:t>
            </a:r>
            <a:r>
              <a:rPr lang="en-US" baseline="0" dirty="0" smtClean="0"/>
              <a:t> who frequently use OU Analytics may have noticed a significant drop in their total number of members between January and February.</a:t>
            </a:r>
          </a:p>
          <a:p>
            <a:pPr marL="174705" indent="-174705">
              <a:buFont typeface="Arial" panose="020B0604020202020204" pitchFamily="34" charset="0"/>
              <a:buChar char="•"/>
            </a:pPr>
            <a:r>
              <a:rPr lang="en-US" baseline="0" dirty="0" smtClean="0"/>
              <a:t>The drop will be especially apparent in the February 2019 Membership reports</a:t>
            </a:r>
          </a:p>
          <a:p>
            <a:pPr marL="174705" indent="-174705">
              <a:buFont typeface="Arial" panose="020B0604020202020204" pitchFamily="34" charset="0"/>
              <a:buChar char="•"/>
            </a:pPr>
            <a:r>
              <a:rPr lang="en-US" baseline="0" dirty="0" smtClean="0"/>
              <a:t>This is due to Service Deactivation</a:t>
            </a:r>
          </a:p>
          <a:p>
            <a:pPr marL="640585" lvl="1" indent="-174705">
              <a:buFont typeface="Arial" panose="020B0604020202020204" pitchFamily="34" charset="0"/>
              <a:buChar char="•"/>
            </a:pPr>
            <a:r>
              <a:rPr lang="en-US" baseline="0" dirty="0" smtClean="0"/>
              <a:t>Deactivation is a standard IEEE process whereby any members who have not renewed their membership have their access to membership benefits turned off.</a:t>
            </a:r>
          </a:p>
          <a:p>
            <a:pPr marL="640585" lvl="1" indent="-174705">
              <a:buFont typeface="Arial" panose="020B0604020202020204" pitchFamily="34" charset="0"/>
              <a:buChar char="•"/>
            </a:pPr>
            <a:r>
              <a:rPr lang="en-US" baseline="0" dirty="0" smtClean="0"/>
              <a:t>The process essentially switches the member’s record from Active to Arrears.</a:t>
            </a:r>
          </a:p>
          <a:p>
            <a:pPr marL="174705" indent="-174705">
              <a:buFont typeface="Arial" panose="020B0604020202020204" pitchFamily="34" charset="0"/>
              <a:buChar char="•"/>
            </a:pPr>
            <a:r>
              <a:rPr lang="en-US" baseline="0" dirty="0" smtClean="0"/>
              <a:t>The first table compares the total number of members at month end for January 2019 and February 2019</a:t>
            </a:r>
          </a:p>
          <a:p>
            <a:pPr marL="174705" indent="-174705">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The second graph shows the 2018 monthly membership cycle trend for Regions 3</a:t>
            </a:r>
            <a:r>
              <a:rPr lang="en-US" baseline="0" dirty="0" smtClean="0"/>
              <a:t> &amp;5 as well as total US.</a:t>
            </a:r>
          </a:p>
          <a:p>
            <a:pPr marL="171450" indent="-171450">
              <a:buFont typeface="Arial" panose="020B0604020202020204" pitchFamily="34" charset="0"/>
              <a:buChar char="•"/>
            </a:pPr>
            <a:r>
              <a:rPr lang="en-US" baseline="0" dirty="0" smtClean="0"/>
              <a:t>Right now we’re at the bottom of the gully for the 2019 membership cycle.</a:t>
            </a:r>
          </a:p>
          <a:p>
            <a:pPr marL="171450" indent="-171450">
              <a:buFont typeface="Arial" panose="020B0604020202020204" pitchFamily="34" charset="0"/>
              <a:buChar char="•"/>
            </a:pPr>
            <a:r>
              <a:rPr lang="en-US" dirty="0" smtClean="0"/>
              <a:t>IEEE staff sends a series of 4 generic email campaigns</a:t>
            </a:r>
            <a:endParaRPr lang="en-US" baseline="0" dirty="0" smtClean="0"/>
          </a:p>
          <a:p>
            <a:pPr marL="171450" indent="-171450">
              <a:buFont typeface="Arial" panose="020B0604020202020204" pitchFamily="34" charset="0"/>
              <a:buChar char="•"/>
            </a:pPr>
            <a:r>
              <a:rPr lang="en-US" baseline="0" dirty="0" smtClean="0"/>
              <a:t>This timing also presents an excellent opportunity to reach out to the deactivated members</a:t>
            </a:r>
          </a:p>
          <a:p>
            <a:pPr marL="174705" indent="-174705">
              <a:buFont typeface="Arial" panose="020B0604020202020204" pitchFamily="34" charset="0"/>
              <a:buChar char="•"/>
            </a:pPr>
            <a:endParaRPr lang="en-US" baseline="0" dirty="0" smtClean="0"/>
          </a:p>
          <a:p>
            <a:pPr marL="174705" indent="-174705">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8</a:t>
            </a:fld>
            <a:endParaRPr lang="en-US"/>
          </a:p>
        </p:txBody>
      </p:sp>
    </p:spTree>
    <p:extLst>
      <p:ext uri="{BB962C8B-B14F-4D97-AF65-F5344CB8AC3E}">
        <p14:creationId xmlns:p14="http://schemas.microsoft.com/office/powerpoint/2010/main" val="390729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the Sections, </a:t>
            </a:r>
            <a:r>
              <a:rPr lang="en-US" dirty="0" err="1" smtClean="0"/>
              <a:t>eNotice</a:t>
            </a:r>
            <a:r>
              <a:rPr lang="en-US" dirty="0" smtClean="0"/>
              <a:t> has some new features </a:t>
            </a:r>
          </a:p>
          <a:p>
            <a:pPr marL="171450" indent="-171450">
              <a:buFont typeface="Arial" panose="020B0604020202020204" pitchFamily="34" charset="0"/>
              <a:buChar char="•"/>
            </a:pPr>
            <a:r>
              <a:rPr lang="en-US" dirty="0" smtClean="0"/>
              <a:t>Better serve and communicate with your members</a:t>
            </a:r>
          </a:p>
          <a:p>
            <a:pPr marL="171450" indent="-171450">
              <a:buFont typeface="Arial" panose="020B0604020202020204" pitchFamily="34" charset="0"/>
              <a:buChar char="•"/>
            </a:pPr>
            <a:r>
              <a:rPr lang="en-US" dirty="0" smtClean="0"/>
              <a:t>Also a good way to reach deactivated members as they are readily available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Why use </a:t>
            </a:r>
            <a:r>
              <a:rPr lang="en-US" dirty="0" err="1" smtClean="0"/>
              <a:t>eNotice</a:t>
            </a:r>
            <a:r>
              <a:rPr lang="en-US" dirty="0" smtClean="0"/>
              <a:t>? </a:t>
            </a:r>
          </a:p>
          <a:p>
            <a:pPr marL="628650" lvl="1" indent="-171450">
              <a:buFont typeface="Arial" panose="020B0604020202020204" pitchFamily="34" charset="0"/>
              <a:buChar char="•"/>
            </a:pPr>
            <a:r>
              <a:rPr lang="en-US" dirty="0" err="1" smtClean="0"/>
              <a:t>eNotice</a:t>
            </a:r>
            <a:r>
              <a:rPr lang="en-US" dirty="0" smtClean="0"/>
              <a:t> express is fast, easy and you can send your message same day</a:t>
            </a:r>
          </a:p>
          <a:p>
            <a:pPr marL="628650" lvl="1" indent="-171450">
              <a:buFont typeface="Arial" panose="020B0604020202020204" pitchFamily="34" charset="0"/>
              <a:buChar char="•"/>
            </a:pPr>
            <a:r>
              <a:rPr lang="en-US" dirty="0" smtClean="0"/>
              <a:t>Compliant </a:t>
            </a:r>
            <a:r>
              <a:rPr lang="en-US" baseline="0" dirty="0" smtClean="0"/>
              <a:t>with member communication preferences and GPR</a:t>
            </a:r>
            <a:endParaRPr lang="en-US" dirty="0" smtClean="0"/>
          </a:p>
          <a:p>
            <a:pPr marL="628650" lvl="1" indent="-171450">
              <a:buFont typeface="Arial" panose="020B0604020202020204" pitchFamily="34" charset="0"/>
              <a:buChar char="•"/>
            </a:pPr>
            <a:r>
              <a:rPr lang="en-US" dirty="0" smtClean="0"/>
              <a:t>New functionality</a:t>
            </a:r>
          </a:p>
          <a:p>
            <a:pPr marL="1085850" lvl="2" indent="-171450">
              <a:buFont typeface="Arial" panose="020B0604020202020204" pitchFamily="34" charset="0"/>
              <a:buChar char="•"/>
            </a:pPr>
            <a:r>
              <a:rPr lang="en-US" dirty="0" smtClean="0"/>
              <a:t>Personalization</a:t>
            </a:r>
          </a:p>
          <a:p>
            <a:pPr marL="1543050" lvl="3" indent="-171450">
              <a:buFont typeface="Arial" panose="020B0604020202020204" pitchFamily="34" charset="0"/>
              <a:buChar char="•"/>
            </a:pPr>
            <a:r>
              <a:rPr lang="en-US" dirty="0" smtClean="0"/>
              <a:t>Have the message come from you instead of the generic “IEEE </a:t>
            </a:r>
            <a:r>
              <a:rPr lang="en-US" dirty="0" err="1" smtClean="0"/>
              <a:t>eNotice</a:t>
            </a:r>
            <a:r>
              <a:rPr lang="en-US" dirty="0" smtClean="0"/>
              <a:t>”</a:t>
            </a:r>
          </a:p>
          <a:p>
            <a:pPr marL="1543050" lvl="3" indent="-171450">
              <a:buFont typeface="Arial" panose="020B0604020202020204" pitchFamily="34" charset="0"/>
              <a:buChar char="•"/>
            </a:pPr>
            <a:r>
              <a:rPr lang="en-US" dirty="0" smtClean="0"/>
              <a:t>Include the recipient’s name, member status and more</a:t>
            </a:r>
          </a:p>
          <a:p>
            <a:pPr marL="1085850" lvl="2" indent="-171450">
              <a:buFont typeface="Arial" panose="020B0604020202020204" pitchFamily="34" charset="0"/>
              <a:buChar char="•"/>
            </a:pPr>
            <a:r>
              <a:rPr lang="en-US" dirty="0" smtClean="0"/>
              <a:t>Attachments can now be added and sent as an Express message without staff intervention</a:t>
            </a:r>
          </a:p>
          <a:p>
            <a:endParaRPr lang="en-US" dirty="0"/>
          </a:p>
        </p:txBody>
      </p:sp>
      <p:sp>
        <p:nvSpPr>
          <p:cNvPr id="4" name="Slide Number Placeholder 3"/>
          <p:cNvSpPr>
            <a:spLocks noGrp="1"/>
          </p:cNvSpPr>
          <p:nvPr>
            <p:ph type="sldNum" sz="quarter" idx="10"/>
          </p:nvPr>
        </p:nvSpPr>
        <p:spPr/>
        <p:txBody>
          <a:bodyPr/>
          <a:lstStyle/>
          <a:p>
            <a:fld id="{92BFCFD4-8484-4155-AD8C-35112092306E}" type="slidenum">
              <a:rPr lang="en-US" smtClean="0"/>
              <a:t>9</a:t>
            </a:fld>
            <a:endParaRPr lang="en-US"/>
          </a:p>
        </p:txBody>
      </p:sp>
    </p:spTree>
    <p:extLst>
      <p:ext uri="{BB962C8B-B14F-4D97-AF65-F5344CB8AC3E}">
        <p14:creationId xmlns:p14="http://schemas.microsoft.com/office/powerpoint/2010/main" val="3909720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128101"/>
            <a:ext cx="3886200" cy="20855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369219"/>
            <a:ext cx="3886200" cy="13750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1" y="1369219"/>
            <a:ext cx="3019523"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128100"/>
            <a:ext cx="7886700" cy="16049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3004794"/>
            <a:ext cx="3886200" cy="1208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369218"/>
            <a:ext cx="4970872" cy="21658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234440"/>
            <a:ext cx="8326438" cy="3291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3137D54C-61CE-1041-9449-8583DE2630BB}" type="datetime1">
              <a:rPr lang="en-US"/>
              <a:pPr>
                <a:defRPr/>
              </a:pPr>
              <a:t>3/1/2019</a:t>
            </a:fld>
            <a:endParaRPr lang="en-US" dirty="0"/>
          </a:p>
        </p:txBody>
      </p:sp>
    </p:spTree>
    <p:extLst>
      <p:ext uri="{BB962C8B-B14F-4D97-AF65-F5344CB8AC3E}">
        <p14:creationId xmlns:p14="http://schemas.microsoft.com/office/powerpoint/2010/main" val="11369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066" y="619632"/>
            <a:ext cx="1944624" cy="2414016"/>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2131" y="619632"/>
            <a:ext cx="2365248" cy="2414016"/>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746" y="619632"/>
            <a:ext cx="1956816" cy="2414016"/>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Editable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
        <p:nvSpPr>
          <p:cNvPr id="20" name="Picture Placeholder 49"/>
          <p:cNvSpPr>
            <a:spLocks noGrp="1"/>
          </p:cNvSpPr>
          <p:nvPr>
            <p:ph type="pic" sz="quarter" idx="13" hasCustomPrompt="1"/>
          </p:nvPr>
        </p:nvSpPr>
        <p:spPr>
          <a:xfrm>
            <a:off x="0" y="652552"/>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21" name="Picture Placeholder 49"/>
          <p:cNvSpPr>
            <a:spLocks noGrp="1"/>
          </p:cNvSpPr>
          <p:nvPr>
            <p:ph type="pic" sz="quarter" idx="14" hasCustomPrompt="1"/>
          </p:nvPr>
        </p:nvSpPr>
        <p:spPr>
          <a:xfrm>
            <a:off x="18288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2" name="Picture Placeholder 49"/>
          <p:cNvSpPr>
            <a:spLocks noGrp="1"/>
          </p:cNvSpPr>
          <p:nvPr>
            <p:ph type="pic" sz="quarter" idx="15" hasCustomPrompt="1"/>
          </p:nvPr>
        </p:nvSpPr>
        <p:spPr>
          <a:xfrm>
            <a:off x="36576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23" name="Picture Placeholder 49"/>
          <p:cNvSpPr>
            <a:spLocks noGrp="1"/>
          </p:cNvSpPr>
          <p:nvPr>
            <p:ph type="pic" sz="quarter" idx="16" hasCustomPrompt="1"/>
          </p:nvPr>
        </p:nvSpPr>
        <p:spPr>
          <a:xfrm>
            <a:off x="5486400" y="652552"/>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24" name="Picture Placeholder 49"/>
          <p:cNvSpPr>
            <a:spLocks noGrp="1"/>
          </p:cNvSpPr>
          <p:nvPr>
            <p:ph type="pic" sz="quarter" idx="17" hasCustomPrompt="1"/>
          </p:nvPr>
        </p:nvSpPr>
        <p:spPr>
          <a:xfrm>
            <a:off x="7315200" y="652552"/>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smtClean="0"/>
              <a:t>Presentation Title</a:t>
            </a:r>
            <a:endParaRPr lang="en-US" dirty="0"/>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Subhead</a:t>
            </a:r>
            <a:endParaRPr lang="en-US" dirty="0"/>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2966" y="352567"/>
            <a:ext cx="906997" cy="92007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1408" y="821327"/>
            <a:ext cx="1343053" cy="1356135"/>
          </a:xfrm>
          <a:prstGeom prst="rect">
            <a:avLst/>
          </a:prstGeom>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7771" t="7771"/>
          <a:stretch/>
        </p:blipFill>
        <p:spPr>
          <a:xfrm>
            <a:off x="-2794" y="-3048"/>
            <a:ext cx="2334535" cy="2381057"/>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0068" y="2089046"/>
            <a:ext cx="1643932" cy="1927369"/>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23750" y="-2"/>
            <a:ext cx="9167750"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369219"/>
            <a:ext cx="7886700" cy="29575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13960" y="4267505"/>
            <a:ext cx="1215715" cy="354989"/>
          </a:xfrm>
          <a:prstGeom prst="rect">
            <a:avLst/>
          </a:prstGeom>
        </p:spPr>
      </p:pic>
      <p:pic>
        <p:nvPicPr>
          <p:cNvPr id="12" name="Picture 11"/>
          <p:cNvPicPr>
            <a:picLocks noChangeAspect="1"/>
          </p:cNvPicPr>
          <p:nvPr/>
        </p:nvPicPr>
        <p:blipFill rotWithShape="1">
          <a:blip r:embed="rId24">
            <a:extLst>
              <a:ext uri="{28A0092B-C50C-407E-A947-70E740481C1C}">
                <a14:useLocalDpi xmlns:a14="http://schemas.microsoft.com/office/drawing/2010/main" val="0"/>
              </a:ext>
            </a:extLst>
          </a:blip>
          <a:srcRect l="1496" t="9657"/>
          <a:stretch/>
        </p:blipFill>
        <p:spPr>
          <a:xfrm rot="10800000" flipH="1">
            <a:off x="0" y="4502874"/>
            <a:ext cx="9144000" cy="640625"/>
          </a:xfrm>
          <a:prstGeom prst="rect">
            <a:avLst/>
          </a:prstGeom>
        </p:spPr>
      </p:pic>
      <p:pic>
        <p:nvPicPr>
          <p:cNvPr id="14" name="Picture 13"/>
          <p:cNvPicPr>
            <a:picLocks noChangeAspect="1"/>
          </p:cNvPicPr>
          <p:nvPr/>
        </p:nvPicPr>
        <p:blipFill rotWithShape="1">
          <a:blip r:embed="rId24">
            <a:extLst>
              <a:ext uri="{28A0092B-C50C-407E-A947-70E740481C1C}">
                <a14:useLocalDpi xmlns:a14="http://schemas.microsoft.com/office/drawing/2010/main" val="0"/>
              </a:ext>
            </a:extLst>
          </a:blip>
          <a:srcRect l="1496" t="9657"/>
          <a:stretch/>
        </p:blipFill>
        <p:spPr>
          <a:xfrm flipH="1">
            <a:off x="0" y="-20993"/>
            <a:ext cx="9144000" cy="64062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mgtorres@ieee.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wright.c@ieee.org" TargetMode="External"/><Relationship Id="rId4" Type="http://schemas.openxmlformats.org/officeDocument/2006/relationships/hyperlink" Target="mailto:j.redfield@ieee.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hyperlink" Target="mailto:c.j.lord@ieee.org" TargetMode="External"/><Relationship Id="rId13" Type="http://schemas.openxmlformats.org/officeDocument/2006/relationships/hyperlink" Target="https://supportcenter.ieee.org/" TargetMode="External"/><Relationship Id="rId3" Type="http://schemas.openxmlformats.org/officeDocument/2006/relationships/hyperlink" Target="mailto:mgtorres@ieee.org" TargetMode="External"/><Relationship Id="rId7" Type="http://schemas.openxmlformats.org/officeDocument/2006/relationships/hyperlink" Target="mailto:jdnc@ieee.org" TargetMode="External"/><Relationship Id="rId12" Type="http://schemas.openxmlformats.org/officeDocument/2006/relationships/hyperlink" Target="mailto:w.ratcliff@ieee.org"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mailto:Allison.Mercer@gtri.gatech.edu" TargetMode="External"/><Relationship Id="rId11" Type="http://schemas.openxmlformats.org/officeDocument/2006/relationships/hyperlink" Target="mailto:Glenn.Parker@gtri.gatech.edu" TargetMode="External"/><Relationship Id="rId5" Type="http://schemas.openxmlformats.org/officeDocument/2006/relationships/hyperlink" Target="mailto:d.diaz@ieee.org" TargetMode="External"/><Relationship Id="rId10" Type="http://schemas.openxmlformats.org/officeDocument/2006/relationships/hyperlink" Target="mailto:g.randall@ieee.org" TargetMode="External"/><Relationship Id="rId4" Type="http://schemas.openxmlformats.org/officeDocument/2006/relationships/hyperlink" Target="mailto:gnanasigamani.bellar@famu.edu" TargetMode="External"/><Relationship Id="rId9" Type="http://schemas.openxmlformats.org/officeDocument/2006/relationships/hyperlink" Target="mailto:bill.marshall@gtri.gatech.edu"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jmconrad@uncc.edu" TargetMode="External"/><Relationship Id="rId13" Type="http://schemas.openxmlformats.org/officeDocument/2006/relationships/hyperlink" Target="https://supportcenter.ieee.org/" TargetMode="External"/><Relationship Id="rId3" Type="http://schemas.openxmlformats.org/officeDocument/2006/relationships/hyperlink" Target="mailto:d.green@ieee.org" TargetMode="External"/><Relationship Id="rId7" Type="http://schemas.openxmlformats.org/officeDocument/2006/relationships/hyperlink" Target="mailto:Jill.Gostin@gtri.gatech.edu" TargetMode="External"/><Relationship Id="rId12" Type="http://schemas.openxmlformats.org/officeDocument/2006/relationships/hyperlink" Target="mailto:p.bringas@ieee.or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g.vaughn@ieee.org" TargetMode="External"/><Relationship Id="rId11" Type="http://schemas.openxmlformats.org/officeDocument/2006/relationships/hyperlink" Target="mailto:k.mahan@ieee.org" TargetMode="External"/><Relationship Id="rId5" Type="http://schemas.openxmlformats.org/officeDocument/2006/relationships/hyperlink" Target="mailto:victor.basantes@ieee.org" TargetMode="External"/><Relationship Id="rId10" Type="http://schemas.openxmlformats.org/officeDocument/2006/relationships/hyperlink" Target="mailto:a.ahn@ieee.org" TargetMode="External"/><Relationship Id="rId4" Type="http://schemas.openxmlformats.org/officeDocument/2006/relationships/hyperlink" Target="mailto:sonya.dillard@ieee.org" TargetMode="External"/><Relationship Id="rId9" Type="http://schemas.openxmlformats.org/officeDocument/2006/relationships/hyperlink" Target="mailto:wright.c@ieee.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ites.ieee.org/vtools/contact/" TargetMode="External"/><Relationship Id="rId13" Type="http://schemas.openxmlformats.org/officeDocument/2006/relationships/hyperlink" Target="https://ieeeusa.org/" TargetMode="External"/><Relationship Id="rId3" Type="http://schemas.openxmlformats.org/officeDocument/2006/relationships/hyperlink" Target="http://ieeer5.org/" TargetMode="External"/><Relationship Id="rId7" Type="http://schemas.openxmlformats.org/officeDocument/2006/relationships/hyperlink" Target="http://sites.ieee.org/vtools/training/" TargetMode="External"/><Relationship Id="rId12" Type="http://schemas.openxmlformats.org/officeDocument/2006/relationships/hyperlink" Target="http://wie.ieee.or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ites.ieee.org/vtools" TargetMode="External"/><Relationship Id="rId11" Type="http://schemas.openxmlformats.org/officeDocument/2006/relationships/hyperlink" Target="http://yp.ieee.org/" TargetMode="External"/><Relationship Id="rId5" Type="http://schemas.openxmlformats.org/officeDocument/2006/relationships/hyperlink" Target="http://rosters.ieee.org/home.html" TargetMode="External"/><Relationship Id="rId10" Type="http://schemas.openxmlformats.org/officeDocument/2006/relationships/hyperlink" Target="https://www.ieee.org/membership/students/index.html" TargetMode="External"/><Relationship Id="rId4" Type="http://schemas.openxmlformats.org/officeDocument/2006/relationships/hyperlink" Target="https://drive.google.com/drive/folders/0B5F4TFi1nErVWVVBNk12cGZ6TTg?usp=sharing" TargetMode="External"/><Relationship Id="rId9" Type="http://schemas.openxmlformats.org/officeDocument/2006/relationships/hyperlink" Target="https://www.ieee.org/communities/societies/index.html" TargetMode="External"/><Relationship Id="rId14" Type="http://schemas.openxmlformats.org/officeDocument/2006/relationships/hyperlink" Target="https://supportcenter.ieee.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acebook.com/ieeemembership/" TargetMode="External"/><Relationship Id="rId3" Type="http://schemas.openxmlformats.org/officeDocument/2006/relationships/hyperlink" Target="https://brand-experience.ieee.org/templates-tools-resources/brand-videos/" TargetMode="External"/><Relationship Id="rId7" Type="http://schemas.openxmlformats.org/officeDocument/2006/relationships/hyperlink" Target="https://www.instagram.com/ieeexp/"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ieeetv.ieee.org/channels/ieee-experience" TargetMode="External"/><Relationship Id="rId5" Type="http://schemas.openxmlformats.org/officeDocument/2006/relationships/hyperlink" Target="https://mga.ieee.org/membership-development/membership-development-kits" TargetMode="External"/><Relationship Id="rId4" Type="http://schemas.openxmlformats.org/officeDocument/2006/relationships/hyperlink" Target="https://brand-experience.ieee.org/templates-tools-resources/templates/print-digital-collateral/" TargetMode="External"/><Relationship Id="rId9" Type="http://schemas.openxmlformats.org/officeDocument/2006/relationships/hyperlink" Target="https://twitter.com/ieeex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ieee.org/about/ieee-humanitarian-philanthropy.html" TargetMode="External"/><Relationship Id="rId3" Type="http://schemas.openxmlformats.org/officeDocument/2006/relationships/hyperlink" Target="https://www.ieee.org/publications/index.html" TargetMode="External"/><Relationship Id="rId7" Type="http://schemas.openxmlformats.org/officeDocument/2006/relationships/hyperlink" Target="http://www.ieee.org/career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https://www.ieee.org/education/continuing-education.html" TargetMode="External"/><Relationship Id="rId5" Type="http://schemas.openxmlformats.org/officeDocument/2006/relationships/hyperlink" Target="https://events.vtools.ieee.org/" TargetMode="External"/><Relationship Id="rId4" Type="http://schemas.openxmlformats.org/officeDocument/2006/relationships/hyperlink" Target="https://www.ieee.org/conferences/index.html" TargetMode="External"/><Relationship Id="rId9" Type="http://schemas.openxmlformats.org/officeDocument/2006/relationships/hyperlink" Target="https://www.ieee.org/membership/discount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6471" y="837139"/>
            <a:ext cx="4904559" cy="3170099"/>
          </a:xfrm>
          <a:prstGeom prst="rect">
            <a:avLst/>
          </a:prstGeom>
        </p:spPr>
        <p:txBody>
          <a:bodyPr wrap="square">
            <a:spAutoFit/>
          </a:bodyPr>
          <a:lstStyle/>
          <a:p>
            <a:r>
              <a:rPr lang="en-US" sz="2000" b="1" dirty="0">
                <a:solidFill>
                  <a:srgbClr val="000000"/>
                </a:solidFill>
              </a:rPr>
              <a:t>“A customer is the most important visitor on our premises. He is not dependent on us. We are dependent on him. He is not an interruption to our work. He is the purpose of it. He is not an outsider in our business. He is part of it. We are not doing him a favor by serving him. He is doing us a favor by giving us an opportunity to do so</a:t>
            </a:r>
            <a:r>
              <a:rPr lang="en-US" sz="2000" b="1" dirty="0" smtClean="0">
                <a:solidFill>
                  <a:srgbClr val="000000"/>
                </a:solidFill>
              </a:rPr>
              <a:t>.”</a:t>
            </a:r>
          </a:p>
          <a:p>
            <a:endParaRPr lang="en-US" sz="2000" b="1" dirty="0">
              <a:solidFill>
                <a:srgbClr val="000000"/>
              </a:solidFill>
            </a:endParaRPr>
          </a:p>
          <a:p>
            <a:r>
              <a:rPr lang="en-US" sz="2000" b="1" dirty="0"/>
              <a:t>- Mahatma </a:t>
            </a:r>
            <a:r>
              <a:rPr lang="en-US" sz="2000" b="1" dirty="0" smtClean="0"/>
              <a:t>Gandhi</a:t>
            </a:r>
            <a:endParaRPr lang="en-US"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40" y="1279188"/>
            <a:ext cx="1727792" cy="2286000"/>
          </a:xfrm>
          <a:prstGeom prst="rect">
            <a:avLst/>
          </a:prstGeom>
        </p:spPr>
      </p:pic>
    </p:spTree>
    <p:extLst>
      <p:ext uri="{BB962C8B-B14F-4D97-AF65-F5344CB8AC3E}">
        <p14:creationId xmlns:p14="http://schemas.microsoft.com/office/powerpoint/2010/main" val="405822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10</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r>
              <a:rPr lang="en-US" dirty="0" smtClean="0"/>
              <a:t>/</a:t>
            </a:r>
            <a:endParaRPr lang="en-US" dirty="0"/>
          </a:p>
        </p:txBody>
      </p:sp>
      <p:pic>
        <p:nvPicPr>
          <p:cNvPr id="6" name="Picture 5"/>
          <p:cNvPicPr>
            <a:picLocks/>
          </p:cNvPicPr>
          <p:nvPr/>
        </p:nvPicPr>
        <p:blipFill>
          <a:blip r:embed="rId3"/>
          <a:stretch>
            <a:fillRect/>
          </a:stretch>
        </p:blipFill>
        <p:spPr>
          <a:xfrm>
            <a:off x="1965960" y="1226820"/>
            <a:ext cx="5212080" cy="3108960"/>
          </a:xfrm>
          <a:prstGeom prst="rect">
            <a:avLst/>
          </a:prstGeom>
          <a:ln>
            <a:solidFill>
              <a:schemeClr val="tx1"/>
            </a:solidFill>
          </a:ln>
        </p:spPr>
      </p:pic>
      <p:sp>
        <p:nvSpPr>
          <p:cNvPr id="7" name="Rectangle 6"/>
          <p:cNvSpPr/>
          <p:nvPr/>
        </p:nvSpPr>
        <p:spPr>
          <a:xfrm>
            <a:off x="2004873" y="2023995"/>
            <a:ext cx="679962" cy="308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33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11</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r>
              <a:rPr lang="en-US" dirty="0" smtClean="0"/>
              <a:t>/</a:t>
            </a:r>
            <a:endParaRPr lang="en-US" dirty="0"/>
          </a:p>
        </p:txBody>
      </p:sp>
      <p:pic>
        <p:nvPicPr>
          <p:cNvPr id="6" name="Picture 5"/>
          <p:cNvPicPr>
            <a:picLocks/>
          </p:cNvPicPr>
          <p:nvPr/>
        </p:nvPicPr>
        <p:blipFill>
          <a:blip r:embed="rId3"/>
          <a:stretch>
            <a:fillRect/>
          </a:stretch>
        </p:blipFill>
        <p:spPr>
          <a:xfrm>
            <a:off x="1965960" y="1226820"/>
            <a:ext cx="5212080" cy="3108960"/>
          </a:xfrm>
          <a:prstGeom prst="rect">
            <a:avLst/>
          </a:prstGeom>
          <a:ln>
            <a:solidFill>
              <a:schemeClr val="tx1"/>
            </a:solidFill>
          </a:ln>
        </p:spPr>
      </p:pic>
      <p:sp>
        <p:nvSpPr>
          <p:cNvPr id="11" name="Rectangle 10"/>
          <p:cNvSpPr/>
          <p:nvPr/>
        </p:nvSpPr>
        <p:spPr>
          <a:xfrm>
            <a:off x="2023923" y="2357371"/>
            <a:ext cx="679962" cy="2715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23923" y="3688968"/>
            <a:ext cx="679962" cy="597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099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p>
          <a:p>
            <a:endParaRPr lang="en-US" dirty="0"/>
          </a:p>
        </p:txBody>
      </p:sp>
      <p:pic>
        <p:nvPicPr>
          <p:cNvPr id="6" name="Picture 5"/>
          <p:cNvPicPr>
            <a:picLocks/>
          </p:cNvPicPr>
          <p:nvPr/>
        </p:nvPicPr>
        <p:blipFill>
          <a:blip r:embed="rId2"/>
          <a:stretch>
            <a:fillRect/>
          </a:stretch>
        </p:blipFill>
        <p:spPr>
          <a:xfrm>
            <a:off x="1965960" y="1226820"/>
            <a:ext cx="5212080" cy="3108960"/>
          </a:xfrm>
          <a:prstGeom prst="rect">
            <a:avLst/>
          </a:prstGeom>
          <a:ln>
            <a:solidFill>
              <a:schemeClr val="tx1"/>
            </a:solidFill>
          </a:ln>
        </p:spPr>
      </p:pic>
      <p:sp>
        <p:nvSpPr>
          <p:cNvPr id="8" name="Rectangle 7"/>
          <p:cNvSpPr/>
          <p:nvPr/>
        </p:nvSpPr>
        <p:spPr>
          <a:xfrm>
            <a:off x="2242997" y="3203193"/>
            <a:ext cx="833577" cy="4734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702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13</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r>
              <a:rPr lang="en-US" dirty="0" smtClean="0"/>
              <a:t>/</a:t>
            </a:r>
            <a:endParaRPr lang="en-US" dirty="0"/>
          </a:p>
        </p:txBody>
      </p:sp>
      <p:pic>
        <p:nvPicPr>
          <p:cNvPr id="6" name="Picture 5"/>
          <p:cNvPicPr>
            <a:picLocks/>
          </p:cNvPicPr>
          <p:nvPr/>
        </p:nvPicPr>
        <p:blipFill>
          <a:blip r:embed="rId3"/>
          <a:stretch>
            <a:fillRect/>
          </a:stretch>
        </p:blipFill>
        <p:spPr>
          <a:xfrm>
            <a:off x="1965960" y="1226820"/>
            <a:ext cx="5212080" cy="3108960"/>
          </a:xfrm>
          <a:prstGeom prst="rect">
            <a:avLst/>
          </a:prstGeom>
          <a:ln>
            <a:solidFill>
              <a:schemeClr val="tx1"/>
            </a:solidFill>
          </a:ln>
        </p:spPr>
      </p:pic>
      <p:sp>
        <p:nvSpPr>
          <p:cNvPr id="7" name="Rectangle 6"/>
          <p:cNvSpPr/>
          <p:nvPr/>
        </p:nvSpPr>
        <p:spPr>
          <a:xfrm>
            <a:off x="2242997" y="2571751"/>
            <a:ext cx="2186128" cy="16859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532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14</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p>
          <a:p>
            <a:endParaRPr lang="en-US" dirty="0"/>
          </a:p>
        </p:txBody>
      </p:sp>
      <p:pic>
        <p:nvPicPr>
          <p:cNvPr id="6" name="Picture 5"/>
          <p:cNvPicPr>
            <a:picLocks/>
          </p:cNvPicPr>
          <p:nvPr/>
        </p:nvPicPr>
        <p:blipFill>
          <a:blip r:embed="rId3"/>
          <a:stretch>
            <a:fillRect/>
          </a:stretch>
        </p:blipFill>
        <p:spPr>
          <a:xfrm>
            <a:off x="1965960" y="1226820"/>
            <a:ext cx="5212080" cy="3108960"/>
          </a:xfrm>
          <a:prstGeom prst="rect">
            <a:avLst/>
          </a:prstGeom>
          <a:ln>
            <a:solidFill>
              <a:schemeClr val="tx1"/>
            </a:solidFill>
          </a:ln>
        </p:spPr>
      </p:pic>
      <p:sp>
        <p:nvSpPr>
          <p:cNvPr id="7" name="Rectangle 6"/>
          <p:cNvSpPr/>
          <p:nvPr/>
        </p:nvSpPr>
        <p:spPr>
          <a:xfrm>
            <a:off x="2066925" y="2486025"/>
            <a:ext cx="49911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56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 of </a:t>
            </a:r>
            <a:r>
              <a:rPr lang="en-US" dirty="0" err="1"/>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15</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p>
          <a:p>
            <a:endParaRPr lang="en-US" dirty="0"/>
          </a:p>
        </p:txBody>
      </p:sp>
      <p:pic>
        <p:nvPicPr>
          <p:cNvPr id="7" name="Picture 6"/>
          <p:cNvPicPr>
            <a:picLocks/>
          </p:cNvPicPr>
          <p:nvPr/>
        </p:nvPicPr>
        <p:blipFill>
          <a:blip r:embed="rId3"/>
          <a:stretch>
            <a:fillRect/>
          </a:stretch>
        </p:blipFill>
        <p:spPr>
          <a:xfrm>
            <a:off x="1965960" y="1226820"/>
            <a:ext cx="5212080" cy="3383280"/>
          </a:xfrm>
          <a:prstGeom prst="rect">
            <a:avLst/>
          </a:prstGeom>
          <a:ln>
            <a:solidFill>
              <a:schemeClr val="tx1"/>
            </a:solidFill>
          </a:ln>
        </p:spPr>
      </p:pic>
      <p:sp>
        <p:nvSpPr>
          <p:cNvPr id="8" name="Rectangle 7"/>
          <p:cNvSpPr/>
          <p:nvPr/>
        </p:nvSpPr>
        <p:spPr>
          <a:xfrm>
            <a:off x="4271822" y="3365118"/>
            <a:ext cx="795477" cy="997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a:spLocks noChangeAspect="1"/>
          </p:cNvSpPr>
          <p:nvPr/>
        </p:nvSpPr>
        <p:spPr>
          <a:xfrm rot="5400000">
            <a:off x="2418041" y="2933386"/>
            <a:ext cx="719451" cy="548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a:solidFill>
                <a:schemeClr val="bg1"/>
              </a:solidFill>
            </a:endParaRPr>
          </a:p>
        </p:txBody>
      </p:sp>
      <p:sp>
        <p:nvSpPr>
          <p:cNvPr id="10" name="Right Arrow 9"/>
          <p:cNvSpPr>
            <a:spLocks noChangeAspect="1"/>
          </p:cNvSpPr>
          <p:nvPr/>
        </p:nvSpPr>
        <p:spPr>
          <a:xfrm rot="5400000">
            <a:off x="3113366" y="2933386"/>
            <a:ext cx="719451" cy="5486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a:solidFill>
                <a:schemeClr val="bg1"/>
              </a:solidFill>
            </a:endParaRPr>
          </a:p>
        </p:txBody>
      </p:sp>
    </p:spTree>
    <p:extLst>
      <p:ext uri="{BB962C8B-B14F-4D97-AF65-F5344CB8AC3E}">
        <p14:creationId xmlns:p14="http://schemas.microsoft.com/office/powerpoint/2010/main" val="3573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Text Placeholder 2"/>
          <p:cNvSpPr>
            <a:spLocks noGrp="1"/>
          </p:cNvSpPr>
          <p:nvPr>
            <p:ph type="body" sz="quarter" idx="13"/>
          </p:nvPr>
        </p:nvSpPr>
        <p:spPr>
          <a:xfrm>
            <a:off x="628650" y="1369219"/>
            <a:ext cx="4953000" cy="2957513"/>
          </a:xfrm>
        </p:spPr>
        <p:txBody>
          <a:bodyPr>
            <a:normAutofit/>
          </a:bodyPr>
          <a:lstStyle/>
          <a:p>
            <a:pPr>
              <a:buFont typeface="Wingdings" panose="05000000000000000000" pitchFamily="2" charset="2"/>
              <a:buChar char="q"/>
            </a:pPr>
            <a:r>
              <a:rPr lang="en-US" dirty="0"/>
              <a:t> </a:t>
            </a:r>
            <a:r>
              <a:rPr lang="en-US" dirty="0" smtClean="0"/>
              <a:t>Be </a:t>
            </a:r>
            <a:r>
              <a:rPr lang="en-US" dirty="0"/>
              <a:t>on the look out for the next monthly Region Membership Report </a:t>
            </a:r>
            <a:endParaRPr lang="en-US" dirty="0" smtClean="0"/>
          </a:p>
          <a:p>
            <a:pPr>
              <a:buFont typeface="Wingdings" panose="05000000000000000000" pitchFamily="2" charset="2"/>
              <a:buChar char="q"/>
            </a:pPr>
            <a:endParaRPr lang="en-US" dirty="0"/>
          </a:p>
          <a:p>
            <a:pPr>
              <a:buFont typeface="Wingdings" panose="05000000000000000000" pitchFamily="2" charset="2"/>
              <a:buChar char="q"/>
            </a:pPr>
            <a:r>
              <a:rPr lang="en-US" dirty="0" smtClean="0"/>
              <a:t> Use </a:t>
            </a:r>
            <a:r>
              <a:rPr lang="en-US" dirty="0" err="1" smtClean="0"/>
              <a:t>eNotice</a:t>
            </a:r>
            <a:r>
              <a:rPr lang="en-US" dirty="0" smtClean="0"/>
              <a:t> to contact your members with a personalized message</a:t>
            </a:r>
          </a:p>
          <a:p>
            <a:pPr>
              <a:buFont typeface="Wingdings" panose="05000000000000000000" pitchFamily="2" charset="2"/>
              <a:buChar char="q"/>
            </a:pPr>
            <a:endParaRPr lang="en-US" dirty="0"/>
          </a:p>
          <a:p>
            <a:pPr>
              <a:buFont typeface="Wingdings" panose="05000000000000000000" pitchFamily="2" charset="2"/>
              <a:buChar char="q"/>
            </a:pPr>
            <a:r>
              <a:rPr lang="en-US" dirty="0" smtClean="0"/>
              <a:t> For Women in </a:t>
            </a:r>
            <a:r>
              <a:rPr lang="en-US" dirty="0" smtClean="0"/>
              <a:t>Engineering:</a:t>
            </a:r>
            <a:endParaRPr lang="en-US" dirty="0" smtClean="0"/>
          </a:p>
          <a:p>
            <a:pPr lvl="1">
              <a:buFont typeface="Wingdings" panose="05000000000000000000" pitchFamily="2" charset="2"/>
              <a:buChar char="q"/>
            </a:pPr>
            <a:r>
              <a:rPr lang="en-US" dirty="0" smtClean="0"/>
              <a:t>Have an AG? Send an </a:t>
            </a:r>
            <a:r>
              <a:rPr lang="en-US" dirty="0" err="1" smtClean="0"/>
              <a:t>eNotice</a:t>
            </a:r>
            <a:r>
              <a:rPr lang="en-US" dirty="0"/>
              <a:t> </a:t>
            </a:r>
            <a:r>
              <a:rPr lang="en-US" dirty="0" smtClean="0"/>
              <a:t>promoting the next WIE event</a:t>
            </a:r>
          </a:p>
          <a:p>
            <a:pPr lvl="1">
              <a:buFont typeface="Wingdings" panose="05000000000000000000" pitchFamily="2" charset="2"/>
              <a:buChar char="q"/>
            </a:pPr>
            <a:r>
              <a:rPr lang="en-US" dirty="0" smtClean="0"/>
              <a:t>Don’t have an AG? Set up an organization session</a:t>
            </a:r>
          </a:p>
          <a:p>
            <a:pPr lvl="1">
              <a:buFont typeface="Wingdings" panose="05000000000000000000" pitchFamily="2" charset="2"/>
              <a:buChar char="q"/>
            </a:pPr>
            <a:r>
              <a:rPr lang="en-US" dirty="0" smtClean="0"/>
              <a:t>Contact your WIE Coordinator for assistance</a:t>
            </a:r>
          </a:p>
          <a:p>
            <a:pPr lvl="1">
              <a:buFont typeface="Wingdings" panose="05000000000000000000" pitchFamily="2" charset="2"/>
              <a:buChar char="q"/>
            </a:pPr>
            <a:endParaRPr lang="en-US" dirty="0" smtClean="0"/>
          </a:p>
          <a:p>
            <a:pPr lvl="1"/>
            <a:endParaRPr lang="en-US" dirty="0" smtClean="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16</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smtClean="0"/>
              <a:t>Checklist for the next month</a:t>
            </a:r>
            <a:endParaRPr lang="en-US" dirty="0"/>
          </a:p>
        </p:txBody>
      </p:sp>
      <p:pic>
        <p:nvPicPr>
          <p:cNvPr id="1026" name="Picture 2" descr="Image result for navigational compass 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152" y="1369218"/>
            <a:ext cx="2570347"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62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Thank you</a:t>
            </a:r>
            <a:r>
              <a:rPr lang="en-US" dirty="0" smtClean="0"/>
              <a:t>! - Discussion</a:t>
            </a:r>
            <a:endParaRPr lang="en-US" dirty="0"/>
          </a:p>
        </p:txBody>
      </p:sp>
      <p:sp>
        <p:nvSpPr>
          <p:cNvPr id="7" name="Subtitle 6"/>
          <p:cNvSpPr>
            <a:spLocks noGrp="1"/>
          </p:cNvSpPr>
          <p:nvPr>
            <p:ph type="subTitle" idx="1"/>
          </p:nvPr>
        </p:nvSpPr>
        <p:spPr>
          <a:xfrm>
            <a:off x="685800" y="3661043"/>
            <a:ext cx="7772400" cy="1266845"/>
          </a:xfrm>
        </p:spPr>
        <p:txBody>
          <a:bodyPr>
            <a:normAutofit/>
          </a:bodyPr>
          <a:lstStyle/>
          <a:p>
            <a:pPr defTabSz="615950">
              <a:tabLst>
                <a:tab pos="2171700" algn="l"/>
                <a:tab pos="4343400" algn="l"/>
              </a:tabLst>
            </a:pPr>
            <a:r>
              <a:rPr lang="en-US" sz="1500" dirty="0"/>
              <a:t>Joe </a:t>
            </a:r>
            <a:r>
              <a:rPr lang="en-US" sz="1500" dirty="0" smtClean="0"/>
              <a:t>Redfield	Mark Torres</a:t>
            </a:r>
            <a:r>
              <a:rPr lang="en-US" sz="1500" dirty="0"/>
              <a:t>	Chris </a:t>
            </a:r>
            <a:r>
              <a:rPr lang="en-US" sz="1500" dirty="0" smtClean="0"/>
              <a:t>Wright	</a:t>
            </a:r>
            <a:br>
              <a:rPr lang="en-US" sz="1500" dirty="0" smtClean="0"/>
            </a:br>
            <a:r>
              <a:rPr lang="en-US" sz="1500" dirty="0" smtClean="0"/>
              <a:t>R5 </a:t>
            </a:r>
            <a:r>
              <a:rPr lang="en-US" sz="1500" dirty="0"/>
              <a:t>MD Chair	</a:t>
            </a:r>
            <a:r>
              <a:rPr lang="en-US" sz="1500" dirty="0" smtClean="0"/>
              <a:t>R3 SSC Chair	IEEE Staff</a:t>
            </a:r>
            <a:br>
              <a:rPr lang="en-US" sz="1500" dirty="0" smtClean="0"/>
            </a:br>
            <a:r>
              <a:rPr lang="en-US" sz="1500" dirty="0" smtClean="0"/>
              <a:t>210 </a:t>
            </a:r>
            <a:r>
              <a:rPr lang="en-US" sz="1500" dirty="0"/>
              <a:t>744-2968	</a:t>
            </a:r>
            <a:r>
              <a:rPr lang="en-US" sz="1500" dirty="0" smtClean="0">
                <a:hlinkClick r:id="rId3"/>
              </a:rPr>
              <a:t>mgtorres@ieee.org</a:t>
            </a:r>
            <a:r>
              <a:rPr lang="en-US" sz="1500" dirty="0" smtClean="0"/>
              <a:t>	732 562-3894	</a:t>
            </a:r>
            <a:br>
              <a:rPr lang="en-US" sz="1500" dirty="0" smtClean="0"/>
            </a:br>
            <a:r>
              <a:rPr lang="en-US" sz="1500" dirty="0" smtClean="0">
                <a:hlinkClick r:id="rId4"/>
              </a:rPr>
              <a:t>j.redfield@ieee.org</a:t>
            </a:r>
            <a:r>
              <a:rPr lang="en-US" sz="1500" dirty="0" smtClean="0"/>
              <a:t>		</a:t>
            </a:r>
            <a:r>
              <a:rPr lang="en-US" sz="1500" dirty="0" smtClean="0">
                <a:hlinkClick r:id="rId5"/>
              </a:rPr>
              <a:t>wright.c@ieee.org</a:t>
            </a:r>
            <a:endParaRPr lang="en-US" sz="1400"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17</a:t>
            </a:fld>
            <a:endParaRPr lang="en-US" dirty="0"/>
          </a:p>
        </p:txBody>
      </p:sp>
    </p:spTree>
    <p:extLst>
      <p:ext uri="{BB962C8B-B14F-4D97-AF65-F5344CB8AC3E}">
        <p14:creationId xmlns:p14="http://schemas.microsoft.com/office/powerpoint/2010/main" val="20901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Appendix</a:t>
            </a:r>
          </a:p>
        </p:txBody>
      </p:sp>
      <p:sp>
        <p:nvSpPr>
          <p:cNvPr id="11" name="Text Placeholder 10"/>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DD97BEB-BAEF-0344-9D5C-EC73E478698A}" type="slidenum">
              <a:rPr lang="en-US" smtClean="0"/>
              <a:pPr/>
              <a:t>18</a:t>
            </a:fld>
            <a:endParaRPr lang="en-US" dirty="0"/>
          </a:p>
        </p:txBody>
      </p:sp>
    </p:spTree>
    <p:extLst>
      <p:ext uri="{BB962C8B-B14F-4D97-AF65-F5344CB8AC3E}">
        <p14:creationId xmlns:p14="http://schemas.microsoft.com/office/powerpoint/2010/main" val="128400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View of IEEE</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19</a:t>
            </a:fld>
            <a:endParaRPr lang="en-US"/>
          </a:p>
        </p:txBody>
      </p:sp>
      <p:sp>
        <p:nvSpPr>
          <p:cNvPr id="6" name="Rectangle 5"/>
          <p:cNvSpPr/>
          <p:nvPr/>
        </p:nvSpPr>
        <p:spPr>
          <a:xfrm>
            <a:off x="448468" y="4375302"/>
            <a:ext cx="8247063" cy="369332"/>
          </a:xfrm>
          <a:prstGeom prst="rect">
            <a:avLst/>
          </a:prstGeom>
        </p:spPr>
        <p:txBody>
          <a:bodyPr wrap="square">
            <a:spAutoFit/>
          </a:bodyPr>
          <a:lstStyle/>
          <a:p>
            <a:pPr algn="ctr" defTabSz="457200" fontAlgn="base">
              <a:spcBef>
                <a:spcPct val="0"/>
              </a:spcBef>
              <a:spcAft>
                <a:spcPct val="0"/>
              </a:spcAft>
            </a:pPr>
            <a:r>
              <a:rPr lang="en-US" b="1" dirty="0" smtClean="0">
                <a:ln w="10541" cmpd="sng">
                  <a:solidFill>
                    <a:srgbClr val="0066A1">
                      <a:shade val="88000"/>
                      <a:satMod val="110000"/>
                    </a:srgbClr>
                  </a:solidFill>
                  <a:prstDash val="solid"/>
                </a:ln>
                <a:gradFill>
                  <a:gsLst>
                    <a:gs pos="0">
                      <a:srgbClr val="0066A1">
                        <a:tint val="40000"/>
                        <a:satMod val="250000"/>
                      </a:srgbClr>
                    </a:gs>
                    <a:gs pos="9000">
                      <a:srgbClr val="0066A1">
                        <a:tint val="52000"/>
                        <a:satMod val="300000"/>
                      </a:srgbClr>
                    </a:gs>
                    <a:gs pos="50000">
                      <a:srgbClr val="0066A1">
                        <a:shade val="20000"/>
                        <a:satMod val="300000"/>
                      </a:srgbClr>
                    </a:gs>
                    <a:gs pos="79000">
                      <a:srgbClr val="0066A1">
                        <a:tint val="52000"/>
                        <a:satMod val="300000"/>
                      </a:srgbClr>
                    </a:gs>
                    <a:gs pos="100000">
                      <a:srgbClr val="0066A1">
                        <a:tint val="40000"/>
                        <a:satMod val="250000"/>
                      </a:srgbClr>
                    </a:gs>
                  </a:gsLst>
                  <a:lin ang="5400000"/>
                </a:gradFill>
                <a:ea typeface="ＭＳ Ｐゴシック" charset="0"/>
              </a:rPr>
              <a:t>IEEE is our </a:t>
            </a:r>
            <a:r>
              <a:rPr lang="en-US" b="1" dirty="0">
                <a:ln w="10541" cmpd="sng">
                  <a:solidFill>
                    <a:srgbClr val="0066A1">
                      <a:shade val="88000"/>
                      <a:satMod val="110000"/>
                    </a:srgbClr>
                  </a:solidFill>
                  <a:prstDash val="solid"/>
                </a:ln>
                <a:gradFill>
                  <a:gsLst>
                    <a:gs pos="0">
                      <a:srgbClr val="0066A1">
                        <a:tint val="40000"/>
                        <a:satMod val="250000"/>
                      </a:srgbClr>
                    </a:gs>
                    <a:gs pos="9000">
                      <a:srgbClr val="0066A1">
                        <a:tint val="52000"/>
                        <a:satMod val="300000"/>
                      </a:srgbClr>
                    </a:gs>
                    <a:gs pos="50000">
                      <a:srgbClr val="0066A1">
                        <a:shade val="20000"/>
                        <a:satMod val="300000"/>
                      </a:srgbClr>
                    </a:gs>
                    <a:gs pos="79000">
                      <a:srgbClr val="0066A1">
                        <a:tint val="52000"/>
                        <a:satMod val="300000"/>
                      </a:srgbClr>
                    </a:gs>
                    <a:gs pos="100000">
                      <a:srgbClr val="0066A1">
                        <a:tint val="40000"/>
                        <a:satMod val="250000"/>
                      </a:srgbClr>
                    </a:gs>
                  </a:gsLst>
                  <a:lin ang="5400000"/>
                </a:gradFill>
                <a:ea typeface="ＭＳ Ｐゴシック" charset="0"/>
              </a:rPr>
              <a:t>members’ professional home</a:t>
            </a:r>
          </a:p>
        </p:txBody>
      </p:sp>
      <p:pic>
        <p:nvPicPr>
          <p:cNvPr id="8" name="Picture 7"/>
          <p:cNvPicPr>
            <a:picLocks noChangeAspect="1"/>
          </p:cNvPicPr>
          <p:nvPr/>
        </p:nvPicPr>
        <p:blipFill>
          <a:blip r:embed="rId3"/>
          <a:stretch>
            <a:fillRect/>
          </a:stretch>
        </p:blipFill>
        <p:spPr>
          <a:xfrm>
            <a:off x="2843349" y="836581"/>
            <a:ext cx="3457303" cy="3474720"/>
          </a:xfrm>
          <a:prstGeom prst="rect">
            <a:avLst/>
          </a:prstGeom>
        </p:spPr>
      </p:pic>
    </p:spTree>
    <p:extLst>
      <p:ext uri="{BB962C8B-B14F-4D97-AF65-F5344CB8AC3E}">
        <p14:creationId xmlns:p14="http://schemas.microsoft.com/office/powerpoint/2010/main" val="203555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Joint Region 5 and Region 3 Volunteer Call</a:t>
            </a:r>
            <a:endParaRPr lang="en-US" dirty="0"/>
          </a:p>
        </p:txBody>
      </p:sp>
      <p:sp>
        <p:nvSpPr>
          <p:cNvPr id="3" name="Subtitle 2"/>
          <p:cNvSpPr>
            <a:spLocks noGrp="1"/>
          </p:cNvSpPr>
          <p:nvPr>
            <p:ph type="subTitle" idx="1"/>
          </p:nvPr>
        </p:nvSpPr>
        <p:spPr/>
        <p:txBody>
          <a:bodyPr/>
          <a:lstStyle/>
          <a:p>
            <a:r>
              <a:rPr lang="en-US" dirty="0"/>
              <a:t>Region 5 Member Engagement Webinar</a:t>
            </a:r>
            <a:br>
              <a:rPr lang="en-US" dirty="0"/>
            </a:br>
            <a:r>
              <a:rPr lang="en-US" dirty="0" smtClean="0"/>
              <a:t>Region 3 Section Support Forum</a:t>
            </a:r>
            <a:br>
              <a:rPr lang="en-US" dirty="0" smtClean="0"/>
            </a:br>
            <a:r>
              <a:rPr lang="en-US" dirty="0" smtClean="0"/>
              <a:t>February 2019 – Where did all my members go?!</a:t>
            </a:r>
            <a:endParaRPr lang="en-US" dirty="0">
              <a:latin typeface="Verdana" charset="0"/>
              <a:cs typeface="Verdana" charset="0"/>
            </a:endParaRPr>
          </a:p>
          <a:p>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2</a:t>
            </a:fld>
            <a:endParaRPr lang="en-US" dirty="0"/>
          </a:p>
        </p:txBody>
      </p:sp>
    </p:spTree>
    <p:extLst>
      <p:ext uri="{BB962C8B-B14F-4D97-AF65-F5344CB8AC3E}">
        <p14:creationId xmlns:p14="http://schemas.microsoft.com/office/powerpoint/2010/main" val="423447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a:t>
            </a:r>
            <a:r>
              <a:rPr lang="en-US" dirty="0" smtClean="0"/>
              <a:t>5 Executive Committee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20</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a:t>Committee Member Contact Information</a:t>
            </a:r>
          </a:p>
        </p:txBody>
      </p:sp>
      <p:graphicFrame>
        <p:nvGraphicFramePr>
          <p:cNvPr id="6" name="Table 5"/>
          <p:cNvGraphicFramePr>
            <a:graphicFrameLocks noGrp="1"/>
          </p:cNvGraphicFramePr>
          <p:nvPr>
            <p:extLst>
              <p:ext uri="{D42A27DB-BD31-4B8C-83A1-F6EECF244321}">
                <p14:modId xmlns:p14="http://schemas.microsoft.com/office/powerpoint/2010/main" val="1171650483"/>
              </p:ext>
            </p:extLst>
          </p:nvPr>
        </p:nvGraphicFramePr>
        <p:xfrm>
          <a:off x="1616830" y="1166811"/>
          <a:ext cx="5910340" cy="3474720"/>
        </p:xfrm>
        <a:graphic>
          <a:graphicData uri="http://schemas.openxmlformats.org/drawingml/2006/table">
            <a:tbl>
              <a:tblPr/>
              <a:tblGrid>
                <a:gridCol w="1812053">
                  <a:extLst>
                    <a:ext uri="{9D8B030D-6E8A-4147-A177-3AD203B41FA5}">
                      <a16:colId xmlns:a16="http://schemas.microsoft.com/office/drawing/2014/main" val="3389091527"/>
                    </a:ext>
                  </a:extLst>
                </a:gridCol>
                <a:gridCol w="1812053">
                  <a:extLst>
                    <a:ext uri="{9D8B030D-6E8A-4147-A177-3AD203B41FA5}">
                      <a16:colId xmlns:a16="http://schemas.microsoft.com/office/drawing/2014/main" val="1199005414"/>
                    </a:ext>
                  </a:extLst>
                </a:gridCol>
                <a:gridCol w="2286234">
                  <a:extLst>
                    <a:ext uri="{9D8B030D-6E8A-4147-A177-3AD203B41FA5}">
                      <a16:colId xmlns:a16="http://schemas.microsoft.com/office/drawing/2014/main" val="624473598"/>
                    </a:ext>
                  </a:extLst>
                </a:gridCol>
              </a:tblGrid>
              <a:tr h="193040">
                <a:tc>
                  <a:txBody>
                    <a:bodyPr/>
                    <a:lstStyle/>
                    <a:p>
                      <a:pPr algn="l" fontAlgn="b"/>
                      <a:r>
                        <a:rPr lang="en-US" sz="1100" b="1" i="0" u="none" strike="noStrike">
                          <a:solidFill>
                            <a:srgbClr val="000000"/>
                          </a:solidFill>
                          <a:effectLst/>
                          <a:latin typeface="Calibri" panose="020F0502020204030204" pitchFamily="34" charset="0"/>
                        </a:rPr>
                        <a:t>Region Position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1" i="0" u="none" strike="noStrike">
                          <a:solidFill>
                            <a:srgbClr val="000000"/>
                          </a:solidFill>
                          <a:effectLst/>
                          <a:latin typeface="Calibri" panose="020F0502020204030204" pitchFamily="34" charset="0"/>
                        </a:rPr>
                        <a:t>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1" i="0" u="none" strike="noStrike">
                          <a:solidFill>
                            <a:srgbClr val="000000"/>
                          </a:solidFill>
                          <a:effectLst/>
                          <a:latin typeface="Calibri" panose="020F0502020204030204" pitchFamily="34" charset="0"/>
                        </a:rPr>
                        <a:t>Email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16217694"/>
                  </a:ext>
                </a:extLst>
              </a:tr>
              <a:tr h="193040">
                <a:tc>
                  <a:txBody>
                    <a:bodyPr/>
                    <a:lstStyle/>
                    <a:p>
                      <a:pPr algn="l" fontAlgn="b"/>
                      <a:r>
                        <a:rPr lang="en-US" sz="1100" b="0" i="0" u="none" strike="noStrike">
                          <a:solidFill>
                            <a:srgbClr val="000000"/>
                          </a:solidFill>
                          <a:effectLst/>
                          <a:latin typeface="Calibri" panose="020F0502020204030204" pitchFamily="34" charset="0"/>
                        </a:rPr>
                        <a:t>Regional Director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Bob Shapiro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bshapiro@ieee.org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01072"/>
                  </a:ext>
                </a:extLst>
              </a:tr>
              <a:tr h="193040">
                <a:tc>
                  <a:txBody>
                    <a:bodyPr/>
                    <a:lstStyle/>
                    <a:p>
                      <a:pPr algn="l" fontAlgn="b"/>
                      <a:r>
                        <a:rPr lang="en-US" sz="1100" b="0" i="0" u="none" strike="noStrike">
                          <a:solidFill>
                            <a:srgbClr val="000000"/>
                          </a:solidFill>
                          <a:effectLst/>
                          <a:latin typeface="Calibri" panose="020F0502020204030204" pitchFamily="34" charset="0"/>
                        </a:rPr>
                        <a:t>Director Elect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Jim Look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lookjr@yahoo.com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757944"/>
                  </a:ext>
                </a:extLst>
              </a:tr>
              <a:tr h="193040">
                <a:tc>
                  <a:txBody>
                    <a:bodyPr/>
                    <a:lstStyle/>
                    <a:p>
                      <a:pPr algn="l" fontAlgn="b"/>
                      <a:r>
                        <a:rPr lang="en-US" sz="1100" b="0" i="0" u="none" strike="noStrike">
                          <a:solidFill>
                            <a:srgbClr val="000000"/>
                          </a:solidFill>
                          <a:effectLst/>
                          <a:latin typeface="Calibri" panose="020F0502020204030204" pitchFamily="34" charset="0"/>
                        </a:rPr>
                        <a:t>Past Regional Director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Francis Grosz</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f.b.grosz@ieee.org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87137"/>
                  </a:ext>
                </a:extLst>
              </a:tr>
              <a:tr h="193040">
                <a:tc>
                  <a:txBody>
                    <a:bodyPr/>
                    <a:lstStyle/>
                    <a:p>
                      <a:pPr algn="l" fontAlgn="b"/>
                      <a:r>
                        <a:rPr lang="en-US" sz="1100" b="0" i="0" u="none" strike="noStrike">
                          <a:solidFill>
                            <a:srgbClr val="000000"/>
                          </a:solidFill>
                          <a:effectLst/>
                          <a:latin typeface="Calibri" panose="020F0502020204030204" pitchFamily="34" charset="0"/>
                        </a:rPr>
                        <a:t>Secretary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Edit Bourgeois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ejbourge@uno.edu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01649"/>
                  </a:ext>
                </a:extLst>
              </a:tr>
              <a:tr h="193040">
                <a:tc>
                  <a:txBody>
                    <a:bodyPr/>
                    <a:lstStyle/>
                    <a:p>
                      <a:pPr algn="l" fontAlgn="b"/>
                      <a:r>
                        <a:rPr lang="en-US" sz="1100" b="0" i="0" u="none" strike="noStrike" dirty="0">
                          <a:solidFill>
                            <a:srgbClr val="000000"/>
                          </a:solidFill>
                          <a:effectLst/>
                          <a:latin typeface="Calibri" panose="020F0502020204030204" pitchFamily="34" charset="0"/>
                        </a:rPr>
                        <a:t>Treasurer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Paul Cassingham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pcassin@ieee.org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586202"/>
                  </a:ext>
                </a:extLst>
              </a:tr>
              <a:tr h="193040">
                <a:tc>
                  <a:txBody>
                    <a:bodyPr/>
                    <a:lstStyle/>
                    <a:p>
                      <a:pPr algn="l" fontAlgn="b"/>
                      <a:r>
                        <a:rPr lang="en-US" sz="1100" b="0" i="0" u="none" strike="noStrike" dirty="0">
                          <a:solidFill>
                            <a:srgbClr val="000000"/>
                          </a:solidFill>
                          <a:effectLst/>
                          <a:latin typeface="Calibri" panose="020F0502020204030204" pitchFamily="34" charset="0"/>
                        </a:rPr>
                        <a:t>Membership Development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Joe Redfield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j.redfield@ieee.org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253980"/>
                  </a:ext>
                </a:extLst>
              </a:tr>
              <a:tr h="193040">
                <a:tc>
                  <a:txBody>
                    <a:bodyPr/>
                    <a:lstStyle/>
                    <a:p>
                      <a:pPr algn="l" fontAlgn="b"/>
                      <a:r>
                        <a:rPr lang="en-US" sz="1100" b="0" i="0" u="none" strike="noStrike" dirty="0">
                          <a:solidFill>
                            <a:srgbClr val="000000"/>
                          </a:solidFill>
                          <a:effectLst/>
                          <a:latin typeface="Calibri" panose="020F0502020204030204" pitchFamily="34" charset="0"/>
                        </a:rPr>
                        <a:t>Area Chair </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Matt Francis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mattfrancis@ieee.org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815787"/>
                  </a:ext>
                </a:extLst>
              </a:tr>
              <a:tr h="193040">
                <a:tc>
                  <a:txBody>
                    <a:bodyPr/>
                    <a:lstStyle/>
                    <a:p>
                      <a:pPr algn="l" fontAlgn="b"/>
                      <a:r>
                        <a:rPr lang="en-US" sz="1100" b="0" i="0" u="none" strike="noStrike" dirty="0">
                          <a:solidFill>
                            <a:srgbClr val="000000"/>
                          </a:solidFill>
                          <a:effectLst/>
                          <a:latin typeface="Calibri" panose="020F0502020204030204" pitchFamily="34" charset="0"/>
                        </a:rPr>
                        <a:t>Area Chair </a:t>
                      </a:r>
                      <a:r>
                        <a:rPr lang="en-US" sz="1100" b="0" i="0" u="none" strike="noStrike" dirty="0" smtClean="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Mark Olive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markolive@ieee.org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965668"/>
                  </a:ext>
                </a:extLst>
              </a:tr>
              <a:tr h="193040">
                <a:tc>
                  <a:txBody>
                    <a:bodyPr/>
                    <a:lstStyle/>
                    <a:p>
                      <a:pPr algn="l" fontAlgn="b"/>
                      <a:r>
                        <a:rPr lang="en-US" sz="1100" b="0" i="0" u="none" strike="noStrike" dirty="0">
                          <a:solidFill>
                            <a:srgbClr val="000000"/>
                          </a:solidFill>
                          <a:effectLst/>
                          <a:latin typeface="Calibri" panose="020F0502020204030204" pitchFamily="34" charset="0"/>
                        </a:rPr>
                        <a:t>Area Chair -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Faye Kann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fkann@ecpcode.org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576086"/>
                  </a:ext>
                </a:extLst>
              </a:tr>
              <a:tr h="193040">
                <a:tc>
                  <a:txBody>
                    <a:bodyPr/>
                    <a:lstStyle/>
                    <a:p>
                      <a:pPr algn="l" fontAlgn="b"/>
                      <a:r>
                        <a:rPr lang="en-US" sz="1100" b="0" i="0" u="none" strike="noStrike">
                          <a:solidFill>
                            <a:srgbClr val="000000"/>
                          </a:solidFill>
                          <a:effectLst/>
                          <a:latin typeface="Calibri" panose="020F0502020204030204" pitchFamily="34" charset="0"/>
                        </a:rPr>
                        <a:t>Area Chair -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Christopher Sanderson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christopher.b.sanderson@ieee.org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566779"/>
                  </a:ext>
                </a:extLst>
              </a:tr>
              <a:tr h="193040">
                <a:tc>
                  <a:txBody>
                    <a:bodyPr/>
                    <a:lstStyle/>
                    <a:p>
                      <a:pPr algn="l" fontAlgn="b"/>
                      <a:r>
                        <a:rPr lang="en-US" sz="1100" b="0" i="0" u="none" strike="noStrike">
                          <a:solidFill>
                            <a:srgbClr val="000000"/>
                          </a:solidFill>
                          <a:effectLst/>
                          <a:latin typeface="Calibri" panose="020F0502020204030204" pitchFamily="34" charset="0"/>
                        </a:rPr>
                        <a:t>Young Professionals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Amritesh Rai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amritesh557@ieee.org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232644"/>
                  </a:ext>
                </a:extLst>
              </a:tr>
              <a:tr h="193040">
                <a:tc>
                  <a:txBody>
                    <a:bodyPr/>
                    <a:lstStyle/>
                    <a:p>
                      <a:pPr algn="l" fontAlgn="b"/>
                      <a:r>
                        <a:rPr lang="en-US" sz="1100" b="0" i="0" u="none" strike="noStrike">
                          <a:solidFill>
                            <a:srgbClr val="000000"/>
                          </a:solidFill>
                          <a:effectLst/>
                          <a:latin typeface="Calibri" panose="020F0502020204030204" pitchFamily="34" charset="0"/>
                        </a:rPr>
                        <a:t>Women in Engineering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Mehrube Mehrubeoglu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Ruby.Mehrubeoglu@ieee.org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895018"/>
                  </a:ext>
                </a:extLst>
              </a:tr>
              <a:tr h="193040">
                <a:tc>
                  <a:txBody>
                    <a:bodyPr/>
                    <a:lstStyle/>
                    <a:p>
                      <a:pPr algn="l" fontAlgn="b"/>
                      <a:r>
                        <a:rPr lang="en-US" sz="1100" b="0" i="0" u="none" strike="noStrike">
                          <a:solidFill>
                            <a:srgbClr val="000000"/>
                          </a:solidFill>
                          <a:effectLst/>
                          <a:latin typeface="Calibri" panose="020F0502020204030204" pitchFamily="34" charset="0"/>
                        </a:rPr>
                        <a:t>Life Member Coordinator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Scott Atkinson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s.atkinson@ieee.org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221230"/>
                  </a:ext>
                </a:extLst>
              </a:tr>
              <a:tr h="193040">
                <a:tc>
                  <a:txBody>
                    <a:bodyPr/>
                    <a:lstStyle/>
                    <a:p>
                      <a:pPr algn="l" fontAlgn="b"/>
                      <a:r>
                        <a:rPr lang="en-US" sz="1100" b="0" i="0" u="none" strike="noStrike">
                          <a:solidFill>
                            <a:srgbClr val="000000"/>
                          </a:solidFill>
                          <a:effectLst/>
                          <a:latin typeface="Calibri" panose="020F0502020204030204" pitchFamily="34" charset="0"/>
                        </a:rPr>
                        <a:t>Professional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Nasr Ullah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nasr.ullah@ieee.org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755639"/>
                  </a:ext>
                </a:extLst>
              </a:tr>
              <a:tr h="193040">
                <a:tc>
                  <a:txBody>
                    <a:bodyPr/>
                    <a:lstStyle/>
                    <a:p>
                      <a:pPr algn="l" fontAlgn="b"/>
                      <a:r>
                        <a:rPr lang="en-US" sz="1100" b="0" i="0" u="none" strike="noStrike">
                          <a:solidFill>
                            <a:srgbClr val="000000"/>
                          </a:solidFill>
                          <a:effectLst/>
                          <a:latin typeface="Calibri" panose="020F0502020204030204" pitchFamily="34" charset="0"/>
                        </a:rPr>
                        <a:t>Student Representative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Jessica Teeslink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jessica.teeslink@mines.sdsmt.edu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318947"/>
                  </a:ext>
                </a:extLst>
              </a:tr>
              <a:tr h="193040">
                <a:tc>
                  <a:txBody>
                    <a:bodyPr/>
                    <a:lstStyle/>
                    <a:p>
                      <a:pPr algn="l" fontAlgn="b"/>
                      <a:r>
                        <a:rPr lang="en-US" sz="1100" b="0" i="0" u="none" strike="noStrike">
                          <a:solidFill>
                            <a:srgbClr val="000000"/>
                          </a:solidFill>
                          <a:effectLst/>
                          <a:latin typeface="Calibri" panose="020F0502020204030204" pitchFamily="34" charset="0"/>
                        </a:rPr>
                        <a:t>SAC-Representative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Tony Maciejewski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aam@colostate.edu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6508"/>
                  </a:ext>
                </a:extLst>
              </a:tr>
              <a:tr h="193040">
                <a:tc>
                  <a:txBody>
                    <a:bodyPr/>
                    <a:lstStyle/>
                    <a:p>
                      <a:pPr algn="l" fontAlgn="b"/>
                      <a:r>
                        <a:rPr lang="en-US" sz="1100" b="0" i="0" u="none" strike="noStrike">
                          <a:solidFill>
                            <a:srgbClr val="000000"/>
                          </a:solidFill>
                          <a:effectLst/>
                          <a:latin typeface="Calibri" panose="020F0502020204030204" pitchFamily="34" charset="0"/>
                        </a:rPr>
                        <a:t>Educational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David Pierce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d.pierce@ieee.org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46001"/>
                  </a:ext>
                </a:extLst>
              </a:tr>
            </a:tbl>
          </a:graphicData>
        </a:graphic>
      </p:graphicFrame>
    </p:spTree>
    <p:extLst>
      <p:ext uri="{BB962C8B-B14F-4D97-AF65-F5344CB8AC3E}">
        <p14:creationId xmlns:p14="http://schemas.microsoft.com/office/powerpoint/2010/main" val="241695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3 Section Support Committee</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21</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a:t>Committee Member Contact Information</a:t>
            </a:r>
          </a:p>
        </p:txBody>
      </p:sp>
      <p:graphicFrame>
        <p:nvGraphicFramePr>
          <p:cNvPr id="6" name="Table 5"/>
          <p:cNvGraphicFramePr>
            <a:graphicFrameLocks noGrp="1"/>
          </p:cNvGraphicFramePr>
          <p:nvPr>
            <p:extLst/>
          </p:nvPr>
        </p:nvGraphicFramePr>
        <p:xfrm>
          <a:off x="594360" y="1328598"/>
          <a:ext cx="7955281" cy="2307370"/>
        </p:xfrm>
        <a:graphic>
          <a:graphicData uri="http://schemas.openxmlformats.org/drawingml/2006/table">
            <a:tbl>
              <a:tblPr firstRow="1" firstCol="1" bandRow="1"/>
              <a:tblGrid>
                <a:gridCol w="3517906">
                  <a:extLst>
                    <a:ext uri="{9D8B030D-6E8A-4147-A177-3AD203B41FA5}">
                      <a16:colId xmlns:a16="http://schemas.microsoft.com/office/drawing/2014/main" val="2288829161"/>
                    </a:ext>
                  </a:extLst>
                </a:gridCol>
                <a:gridCol w="2002617">
                  <a:extLst>
                    <a:ext uri="{9D8B030D-6E8A-4147-A177-3AD203B41FA5}">
                      <a16:colId xmlns:a16="http://schemas.microsoft.com/office/drawing/2014/main" val="4218416431"/>
                    </a:ext>
                  </a:extLst>
                </a:gridCol>
                <a:gridCol w="2434758">
                  <a:extLst>
                    <a:ext uri="{9D8B030D-6E8A-4147-A177-3AD203B41FA5}">
                      <a16:colId xmlns:a16="http://schemas.microsoft.com/office/drawing/2014/main" val="1130884223"/>
                    </a:ext>
                  </a:extLst>
                </a:gridCol>
              </a:tblGrid>
              <a:tr h="241070">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Committee 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Email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9152137"/>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 Support Committee Chair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Mark Torres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mgtorres@ieee.org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68999"/>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Life Member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Tom Bellarmine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hlinkClick r:id="rId4"/>
                        </a:rPr>
                        <a:t>gnanasigamani.bellar@famu.edu</a:t>
                      </a:r>
                      <a:endPar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964249"/>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Young Professional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Danial Diaz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hlinkClick r:id="rId5"/>
                        </a:rPr>
                        <a:t>d.diaz@ieee.org</a:t>
                      </a: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rPr>
                        <a:t> </a:t>
                      </a: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594693"/>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Women in Engineering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Allison Mercer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eaLnBrk="1" hangingPunct="1">
                        <a:lnSpc>
                          <a:spcPct val="100000"/>
                        </a:lnSpc>
                        <a:spcBef>
                          <a:spcPts val="0"/>
                        </a:spcBef>
                        <a:spcAft>
                          <a:spcPts val="0"/>
                        </a:spcAft>
                        <a:buNone/>
                      </a:pPr>
                      <a:r>
                        <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hlinkClick r:id="rId6"/>
                        </a:rPr>
                        <a:t>Allison.Mercer@gtri.gatech.edu</a:t>
                      </a:r>
                      <a:endParaRPr lang="en-US" sz="1200" b="0" i="0" u="sng" strike="noStrike" cap="none"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Arial"/>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604750"/>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Senior Member Elevation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Jacquelyn Cunningham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jdnc@ieee.org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945530"/>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Sections Operations Specialists (Position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Charles Lord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c.j.lord@ieee.org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667172"/>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Sections Operations Specialists (Position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Bill Marshall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bill.marshall@gtri.gatech.edu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268926"/>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Project Coordinator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Grayson Randall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g.randall@ieee.org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45456"/>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Technical Activities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Glenn Parker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Glenn.Parker@gtri.gatech.edu</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43625"/>
                  </a:ext>
                </a:extLst>
              </a:tr>
              <a:tr h="2066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Section Support Committee Mentor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William (Bill) Ratcliff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w.ratcliff@ieee.org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1540873"/>
                  </a:ext>
                </a:extLst>
              </a:tr>
            </a:tbl>
          </a:graphicData>
        </a:graphic>
      </p:graphicFrame>
      <p:sp>
        <p:nvSpPr>
          <p:cNvPr id="7" name="TextBox 6"/>
          <p:cNvSpPr txBox="1"/>
          <p:nvPr/>
        </p:nvSpPr>
        <p:spPr>
          <a:xfrm>
            <a:off x="594360" y="3851506"/>
            <a:ext cx="6284093" cy="369332"/>
          </a:xfrm>
          <a:prstGeom prst="rect">
            <a:avLst/>
          </a:prstGeom>
          <a:noFill/>
        </p:spPr>
        <p:txBody>
          <a:bodyPr wrap="none" rtlCol="0">
            <a:spAutoFit/>
          </a:bodyPr>
          <a:lstStyle/>
          <a:p>
            <a:r>
              <a:rPr lang="en-US" dirty="0"/>
              <a:t>The </a:t>
            </a:r>
            <a:r>
              <a:rPr lang="en-US" dirty="0">
                <a:hlinkClick r:id="rId13"/>
              </a:rPr>
              <a:t>IEEE Support Center</a:t>
            </a:r>
            <a:r>
              <a:rPr lang="en-US" dirty="0"/>
              <a:t> is a great online resource. </a:t>
            </a:r>
          </a:p>
        </p:txBody>
      </p:sp>
    </p:spTree>
    <p:extLst>
      <p:ext uri="{BB962C8B-B14F-4D97-AF65-F5344CB8AC3E}">
        <p14:creationId xmlns:p14="http://schemas.microsoft.com/office/powerpoint/2010/main" val="690672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 3 Section Support Committee</a:t>
            </a:r>
          </a:p>
        </p:txBody>
      </p:sp>
      <p:sp>
        <p:nvSpPr>
          <p:cNvPr id="4" name="Slide Number Placeholder 3"/>
          <p:cNvSpPr>
            <a:spLocks noGrp="1"/>
          </p:cNvSpPr>
          <p:nvPr>
            <p:ph type="sldNum" sz="quarter" idx="14"/>
          </p:nvPr>
        </p:nvSpPr>
        <p:spPr/>
        <p:txBody>
          <a:bodyPr/>
          <a:lstStyle/>
          <a:p>
            <a:fld id="{3DD97BEB-BAEF-0344-9D5C-EC73E478698A}" type="slidenum">
              <a:rPr lang="en-US" smtClean="0"/>
              <a:pPr/>
              <a:t>22</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a:t>Support Team Contact Information</a:t>
            </a:r>
          </a:p>
        </p:txBody>
      </p:sp>
      <p:graphicFrame>
        <p:nvGraphicFramePr>
          <p:cNvPr id="6" name="Table 5"/>
          <p:cNvGraphicFramePr>
            <a:graphicFrameLocks noGrp="1"/>
          </p:cNvGraphicFramePr>
          <p:nvPr>
            <p:extLst/>
          </p:nvPr>
        </p:nvGraphicFramePr>
        <p:xfrm>
          <a:off x="628650" y="1215127"/>
          <a:ext cx="7955281" cy="2627674"/>
        </p:xfrm>
        <a:graphic>
          <a:graphicData uri="http://schemas.openxmlformats.org/drawingml/2006/table">
            <a:tbl>
              <a:tblPr firstRow="1" firstCol="1" bandRow="1"/>
              <a:tblGrid>
                <a:gridCol w="3517906">
                  <a:extLst>
                    <a:ext uri="{9D8B030D-6E8A-4147-A177-3AD203B41FA5}">
                      <a16:colId xmlns:a16="http://schemas.microsoft.com/office/drawing/2014/main" val="658646497"/>
                    </a:ext>
                  </a:extLst>
                </a:gridCol>
                <a:gridCol w="2002617">
                  <a:extLst>
                    <a:ext uri="{9D8B030D-6E8A-4147-A177-3AD203B41FA5}">
                      <a16:colId xmlns:a16="http://schemas.microsoft.com/office/drawing/2014/main" val="2787584283"/>
                    </a:ext>
                  </a:extLst>
                </a:gridCol>
                <a:gridCol w="2434758">
                  <a:extLst>
                    <a:ext uri="{9D8B030D-6E8A-4147-A177-3AD203B41FA5}">
                      <a16:colId xmlns:a16="http://schemas.microsoft.com/office/drawing/2014/main" val="3508872878"/>
                    </a:ext>
                  </a:extLst>
                </a:gridCol>
              </a:tblGrid>
              <a:tr h="241070">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Support Team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Email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180242"/>
                  </a:ext>
                </a:extLst>
              </a:tr>
              <a:tr h="216964">
                <a:tc>
                  <a:txBody>
                    <a:bodyPr/>
                    <a:lstStyle/>
                    <a:p>
                      <a:pPr marL="0" marR="0" algn="l" defTabSz="685800" rtl="0" eaLnBrk="1" latinLnBrk="0" hangingPunct="1">
                        <a:lnSpc>
                          <a:spcPct val="105000"/>
                        </a:lnSpc>
                        <a:spcBef>
                          <a:spcPts val="0"/>
                        </a:spcBef>
                        <a:spcAft>
                          <a:spcPts val="0"/>
                        </a:spcAft>
                      </a:pP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Strategic Operations and Support</a:t>
                      </a: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85800" rtl="0" eaLnBrk="1" latinLnBrk="0" hangingPunct="1">
                        <a:lnSpc>
                          <a:spcPct val="105000"/>
                        </a:lnSpc>
                        <a:spcBef>
                          <a:spcPts val="0"/>
                        </a:spcBef>
                        <a:spcAft>
                          <a:spcPts val="0"/>
                        </a:spcAft>
                      </a:pP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Dave Green</a:t>
                      </a: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85800" rtl="0" eaLnBrk="1" latinLnBrk="0" hangingPunct="1">
                        <a:lnSpc>
                          <a:spcPct val="105000"/>
                        </a:lnSpc>
                        <a:spcBef>
                          <a:spcPts val="0"/>
                        </a:spcBef>
                        <a:spcAft>
                          <a:spcPts val="0"/>
                        </a:spcAft>
                      </a:pP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d.green@ieee.org</a:t>
                      </a: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136673"/>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Member Activity Committee Chair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Sonya Dillard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sonya.dillard@ieee.org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99874"/>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Student Activities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Victor Basantes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victor.basantes@ieee.org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00445"/>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Region 3 Director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Gregg Vaughn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g.vaughn@ieee.org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626463"/>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Region 3 Director Elect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Jill Gostin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Jill.Gostin@gtri.gatech.edu</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87484"/>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Region 3 Past Director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Jim Conrad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jmconrad@uncc.edu</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861633"/>
                  </a:ext>
                </a:extLst>
              </a:tr>
              <a:tr h="216964">
                <a:tc>
                  <a:txBody>
                    <a:bodyPr/>
                    <a:lstStyle/>
                    <a:p>
                      <a:pPr marL="0" marR="0" algn="l" defTabSz="685800" rtl="0" eaLnBrk="1" latinLnBrk="0" hangingPunct="1">
                        <a:lnSpc>
                          <a:spcPct val="105000"/>
                        </a:lnSpc>
                        <a:spcBef>
                          <a:spcPts val="0"/>
                        </a:spcBef>
                        <a:spcAft>
                          <a:spcPts val="0"/>
                        </a:spcAft>
                      </a:pP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 3 PACE Chair</a:t>
                      </a: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85800" rtl="0" eaLnBrk="1" latinLnBrk="0" hangingPunct="1">
                        <a:lnSpc>
                          <a:spcPct val="105000"/>
                        </a:lnSpc>
                        <a:spcBef>
                          <a:spcPts val="0"/>
                        </a:spcBef>
                        <a:spcAft>
                          <a:spcPts val="0"/>
                        </a:spcAft>
                      </a:pPr>
                      <a:r>
                        <a:rPr lang="en-US"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Teresa </a:t>
                      </a:r>
                      <a:r>
                        <a:rPr lang="en-US" sz="1200"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Brunasso</a:t>
                      </a:r>
                      <a:endParaRPr lang="en-US" sz="12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685800" rtl="0" eaLnBrk="1" latinLnBrk="0" hangingPunct="1">
                        <a:spcBef>
                          <a:spcPts val="0"/>
                        </a:spcBef>
                        <a:spcAft>
                          <a:spcPts val="0"/>
                        </a:spcAft>
                      </a:pPr>
                      <a:r>
                        <a:rPr lang="en-US" sz="1200" u="sng" kern="1200" dirty="0" smtClean="0">
                          <a:solidFill>
                            <a:srgbClr val="0563C1"/>
                          </a:solidFill>
                          <a:effectLst/>
                          <a:latin typeface="Calibri" panose="020F0502020204030204" pitchFamily="34" charset="0"/>
                          <a:ea typeface="Calibri" panose="020F0502020204030204" pitchFamily="34" charset="0"/>
                          <a:cs typeface="Calibri" panose="020F0502020204030204" pitchFamily="34" charset="0"/>
                        </a:rPr>
                        <a:t>theresa.brunasso@gmail.com</a:t>
                      </a:r>
                      <a:endParaRPr lang="en-US" sz="1200" u="sng" kern="1200"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934078"/>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IEEE HQ Region 3 Staff Contact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Chris Wright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wright.c@ieee.org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869492"/>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IEEE HQ Region 3 Staff Contact</a:t>
                      </a: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Adrienne Hahn</a:t>
                      </a: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0"/>
                        </a:rPr>
                        <a:t>a.hahn@ieee.org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236824"/>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IEEE HQ Young Professional Staff Coordinator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Kristen Mahan (YP)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k.mahan@ieee.org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708551"/>
                  </a:ext>
                </a:extLst>
              </a:tr>
              <a:tr h="216964">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IEEE HQ Women</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in Engineering Staff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Paola Bringas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(WIE)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p.bringas@ieee.org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018" marR="62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342281"/>
                  </a:ext>
                </a:extLst>
              </a:tr>
            </a:tbl>
          </a:graphicData>
        </a:graphic>
      </p:graphicFrame>
      <p:sp>
        <p:nvSpPr>
          <p:cNvPr id="7" name="TextBox 6"/>
          <p:cNvSpPr txBox="1"/>
          <p:nvPr/>
        </p:nvSpPr>
        <p:spPr>
          <a:xfrm>
            <a:off x="594360" y="3895896"/>
            <a:ext cx="6284093" cy="369332"/>
          </a:xfrm>
          <a:prstGeom prst="rect">
            <a:avLst/>
          </a:prstGeom>
          <a:noFill/>
        </p:spPr>
        <p:txBody>
          <a:bodyPr wrap="none" rtlCol="0">
            <a:spAutoFit/>
          </a:bodyPr>
          <a:lstStyle/>
          <a:p>
            <a:r>
              <a:rPr lang="en-US" dirty="0"/>
              <a:t>The </a:t>
            </a:r>
            <a:r>
              <a:rPr lang="en-US" dirty="0">
                <a:hlinkClick r:id="rId13"/>
              </a:rPr>
              <a:t>IEEE Support Center</a:t>
            </a:r>
            <a:r>
              <a:rPr lang="en-US" dirty="0"/>
              <a:t> is a great online resource. </a:t>
            </a:r>
          </a:p>
        </p:txBody>
      </p:sp>
    </p:spTree>
    <p:extLst>
      <p:ext uri="{BB962C8B-B14F-4D97-AF65-F5344CB8AC3E}">
        <p14:creationId xmlns:p14="http://schemas.microsoft.com/office/powerpoint/2010/main" val="270731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Section Resources</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hlinkClick r:id="rId3"/>
              </a:rPr>
              <a:t>IEEE Region 5 Website</a:t>
            </a:r>
            <a:endParaRPr lang="en-US" dirty="0" smtClean="0"/>
          </a:p>
          <a:p>
            <a:r>
              <a:rPr lang="en-US" dirty="0" smtClean="0">
                <a:hlinkClick r:id="rId4"/>
              </a:rPr>
              <a:t>Access Past Member Engagement Calls on Google Drive</a:t>
            </a:r>
            <a:endParaRPr lang="en-US" dirty="0" smtClean="0"/>
          </a:p>
          <a:p>
            <a:r>
              <a:rPr lang="en-US" dirty="0" smtClean="0">
                <a:hlinkClick r:id="rId5"/>
              </a:rPr>
              <a:t>IEEE Volunteer Rosters Page</a:t>
            </a:r>
            <a:endParaRPr lang="en-US" dirty="0" smtClean="0"/>
          </a:p>
          <a:p>
            <a:r>
              <a:rPr lang="en-US" dirty="0" smtClean="0">
                <a:hlinkClick r:id="rId6"/>
              </a:rPr>
              <a:t>IEEE </a:t>
            </a:r>
            <a:r>
              <a:rPr lang="en-US" dirty="0" err="1" smtClean="0">
                <a:hlinkClick r:id="rId6"/>
              </a:rPr>
              <a:t>vTools</a:t>
            </a:r>
            <a:r>
              <a:rPr lang="en-US" dirty="0" smtClean="0">
                <a:hlinkClick r:id="rId6"/>
              </a:rPr>
              <a:t> </a:t>
            </a:r>
            <a:r>
              <a:rPr lang="en-US" dirty="0" smtClean="0"/>
              <a:t>– volunteer tools to run your Section</a:t>
            </a:r>
          </a:p>
          <a:p>
            <a:pPr lvl="1"/>
            <a:r>
              <a:rPr lang="en-US" dirty="0" smtClean="0">
                <a:hlinkClick r:id="rId7"/>
              </a:rPr>
              <a:t>Tools Tutorials</a:t>
            </a:r>
            <a:endParaRPr lang="en-US" dirty="0" smtClean="0"/>
          </a:p>
          <a:p>
            <a:pPr lvl="1"/>
            <a:r>
              <a:rPr lang="en-US" dirty="0" err="1" smtClean="0">
                <a:hlinkClick r:id="rId8"/>
              </a:rPr>
              <a:t>vTools</a:t>
            </a:r>
            <a:r>
              <a:rPr lang="en-US" dirty="0" smtClean="0">
                <a:hlinkClick r:id="rId8"/>
              </a:rPr>
              <a:t> Support</a:t>
            </a:r>
            <a:endParaRPr lang="en-US" dirty="0" smtClean="0"/>
          </a:p>
          <a:p>
            <a:r>
              <a:rPr lang="en-US" dirty="0" smtClean="0"/>
              <a:t>Important Operating Unit Websites – access resources designed for these groups</a:t>
            </a:r>
          </a:p>
          <a:p>
            <a:pPr lvl="1"/>
            <a:r>
              <a:rPr lang="en-US" dirty="0" smtClean="0">
                <a:hlinkClick r:id="rId9"/>
              </a:rPr>
              <a:t>IEEE Societies</a:t>
            </a:r>
            <a:endParaRPr lang="en-US" dirty="0" smtClean="0"/>
          </a:p>
          <a:p>
            <a:pPr lvl="1"/>
            <a:r>
              <a:rPr lang="en-US" dirty="0" smtClean="0">
                <a:hlinkClick r:id="rId10"/>
              </a:rPr>
              <a:t>IEEE Students </a:t>
            </a:r>
            <a:r>
              <a:rPr lang="en-US" dirty="0" smtClean="0"/>
              <a:t>– New site coming soon</a:t>
            </a:r>
          </a:p>
          <a:p>
            <a:pPr lvl="1"/>
            <a:r>
              <a:rPr lang="en-US" dirty="0" smtClean="0">
                <a:hlinkClick r:id="rId11"/>
              </a:rPr>
              <a:t>IEEE Young Professionals</a:t>
            </a:r>
            <a:endParaRPr lang="en-US" dirty="0" smtClean="0"/>
          </a:p>
          <a:p>
            <a:pPr lvl="1"/>
            <a:r>
              <a:rPr lang="en-US" dirty="0" smtClean="0">
                <a:hlinkClick r:id="rId12"/>
              </a:rPr>
              <a:t>IEEE Women in Engineering</a:t>
            </a:r>
            <a:endParaRPr lang="en-US" dirty="0" smtClean="0"/>
          </a:p>
          <a:p>
            <a:pPr lvl="1"/>
            <a:r>
              <a:rPr lang="en-US" dirty="0" smtClean="0">
                <a:hlinkClick r:id="rId13"/>
              </a:rPr>
              <a:t>IEEE-USA</a:t>
            </a:r>
            <a:r>
              <a:rPr lang="en-US" dirty="0" smtClean="0"/>
              <a:t> – great resource for careers and advocacy</a:t>
            </a:r>
          </a:p>
          <a:p>
            <a:r>
              <a:rPr lang="en-US" dirty="0"/>
              <a:t>The </a:t>
            </a:r>
            <a:r>
              <a:rPr lang="en-US" dirty="0">
                <a:hlinkClick r:id="rId14"/>
              </a:rPr>
              <a:t>IEEE Support Center</a:t>
            </a:r>
            <a:r>
              <a:rPr lang="en-US" dirty="0"/>
              <a:t> is a great online resource. </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23</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smtClean="0"/>
              <a:t>All the information you need to run your Section</a:t>
            </a:r>
            <a:endParaRPr lang="en-US" dirty="0"/>
          </a:p>
        </p:txBody>
      </p:sp>
    </p:spTree>
    <p:extLst>
      <p:ext uri="{BB962C8B-B14F-4D97-AF65-F5344CB8AC3E}">
        <p14:creationId xmlns:p14="http://schemas.microsoft.com/office/powerpoint/2010/main" val="1796847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Section Resources - continued</a:t>
            </a:r>
            <a:endParaRPr lang="en-US" dirty="0"/>
          </a:p>
        </p:txBody>
      </p:sp>
      <p:sp>
        <p:nvSpPr>
          <p:cNvPr id="3" name="Text Placeholder 2"/>
          <p:cNvSpPr>
            <a:spLocks noGrp="1"/>
          </p:cNvSpPr>
          <p:nvPr>
            <p:ph type="body" sz="quarter" idx="13"/>
          </p:nvPr>
        </p:nvSpPr>
        <p:spPr/>
        <p:txBody>
          <a:bodyPr/>
          <a:lstStyle/>
          <a:p>
            <a:r>
              <a:rPr lang="en-US" dirty="0" smtClean="0">
                <a:hlinkClick r:id="rId3"/>
              </a:rPr>
              <a:t>IEEE Brand Experience</a:t>
            </a:r>
            <a:endParaRPr lang="en-US" dirty="0" smtClean="0"/>
          </a:p>
          <a:p>
            <a:pPr lvl="1"/>
            <a:r>
              <a:rPr lang="en-US" dirty="0">
                <a:hlinkClick r:id="rId4"/>
              </a:rPr>
              <a:t>Templates, Tools, and </a:t>
            </a:r>
            <a:r>
              <a:rPr lang="en-US" dirty="0" smtClean="0">
                <a:hlinkClick r:id="rId4"/>
              </a:rPr>
              <a:t>Resources</a:t>
            </a:r>
            <a:endParaRPr lang="en-US" dirty="0" smtClean="0"/>
          </a:p>
          <a:p>
            <a:pPr lvl="1"/>
            <a:r>
              <a:rPr lang="en-US" dirty="0" smtClean="0">
                <a:hlinkClick r:id="rId3"/>
              </a:rPr>
              <a:t>IEEE Brand Videos</a:t>
            </a:r>
            <a:endParaRPr lang="en-US" dirty="0" smtClean="0"/>
          </a:p>
          <a:p>
            <a:r>
              <a:rPr lang="en-US" dirty="0" smtClean="0"/>
              <a:t>Resources to Strengthen Membership</a:t>
            </a:r>
          </a:p>
          <a:p>
            <a:pPr lvl="1"/>
            <a:r>
              <a:rPr lang="en-US" dirty="0" smtClean="0">
                <a:hlinkClick r:id="rId5"/>
              </a:rPr>
              <a:t>Membership Development Kit</a:t>
            </a:r>
            <a:r>
              <a:rPr lang="en-US" dirty="0" smtClean="0"/>
              <a:t> Online Portal – MD order your kit here</a:t>
            </a:r>
          </a:p>
          <a:p>
            <a:pPr lvl="1"/>
            <a:r>
              <a:rPr lang="en-US" dirty="0" smtClean="0">
                <a:hlinkClick r:id="rId5"/>
              </a:rPr>
              <a:t>Membership Resources</a:t>
            </a:r>
            <a:r>
              <a:rPr lang="en-US" dirty="0" smtClean="0"/>
              <a:t> page – access a number of presentations, tips etc.</a:t>
            </a:r>
          </a:p>
          <a:p>
            <a:pPr lvl="1"/>
            <a:r>
              <a:rPr lang="en-US" dirty="0" smtClean="0">
                <a:hlinkClick r:id="rId6"/>
              </a:rPr>
              <a:t>IEEE Experience Channel on IEEE.tv</a:t>
            </a:r>
            <a:endParaRPr lang="en-US" dirty="0" smtClean="0"/>
          </a:p>
          <a:p>
            <a:pPr lvl="1"/>
            <a:r>
              <a:rPr lang="en-US" dirty="0" smtClean="0"/>
              <a:t>Member Experience Social Channels – </a:t>
            </a:r>
            <a:r>
              <a:rPr lang="en-US" dirty="0" smtClean="0">
                <a:hlinkClick r:id="rId7"/>
              </a:rPr>
              <a:t>Instagram</a:t>
            </a:r>
            <a:r>
              <a:rPr lang="en-US" dirty="0" smtClean="0"/>
              <a:t>, </a:t>
            </a:r>
            <a:r>
              <a:rPr lang="en-US" dirty="0" smtClean="0">
                <a:hlinkClick r:id="rId8"/>
              </a:rPr>
              <a:t>Facebook</a:t>
            </a:r>
            <a:r>
              <a:rPr lang="en-US" dirty="0" smtClean="0"/>
              <a:t> and </a:t>
            </a:r>
            <a:r>
              <a:rPr lang="en-US" dirty="0" smtClean="0">
                <a:hlinkClick r:id="rId9"/>
              </a:rPr>
              <a:t>Twitter</a:t>
            </a:r>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24</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smtClean="0"/>
              <a:t>All the information you need to run your Section</a:t>
            </a:r>
            <a:endParaRPr lang="en-US" dirty="0"/>
          </a:p>
        </p:txBody>
      </p:sp>
    </p:spTree>
    <p:extLst>
      <p:ext uri="{BB962C8B-B14F-4D97-AF65-F5344CB8AC3E}">
        <p14:creationId xmlns:p14="http://schemas.microsoft.com/office/powerpoint/2010/main" val="2252808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Section Resources - continued</a:t>
            </a:r>
            <a:endParaRPr lang="en-US" dirty="0"/>
          </a:p>
        </p:txBody>
      </p:sp>
      <p:sp>
        <p:nvSpPr>
          <p:cNvPr id="3" name="Text Placeholder 2"/>
          <p:cNvSpPr>
            <a:spLocks noGrp="1"/>
          </p:cNvSpPr>
          <p:nvPr>
            <p:ph type="body" sz="quarter" idx="13"/>
          </p:nvPr>
        </p:nvSpPr>
        <p:spPr/>
        <p:txBody>
          <a:bodyPr/>
          <a:lstStyle/>
          <a:p>
            <a:r>
              <a:rPr lang="en-US" dirty="0" smtClean="0"/>
              <a:t>Links to Member Interest Resources</a:t>
            </a:r>
          </a:p>
          <a:p>
            <a:pPr lvl="1"/>
            <a:r>
              <a:rPr lang="en-US" dirty="0" smtClean="0">
                <a:hlinkClick r:id="rId3"/>
              </a:rPr>
              <a:t>Remain Technically Current</a:t>
            </a:r>
            <a:endParaRPr lang="en-US" dirty="0" smtClean="0"/>
          </a:p>
          <a:p>
            <a:pPr lvl="1"/>
            <a:r>
              <a:rPr lang="en-US" dirty="0" smtClean="0"/>
              <a:t>IEEE Conferences &amp; Events</a:t>
            </a:r>
          </a:p>
          <a:p>
            <a:pPr lvl="2"/>
            <a:r>
              <a:rPr lang="en-US" dirty="0" smtClean="0">
                <a:hlinkClick r:id="rId4"/>
              </a:rPr>
              <a:t>IEEE Meeting &amp; Conferences Event Finder</a:t>
            </a:r>
            <a:endParaRPr lang="en-US" dirty="0" smtClean="0"/>
          </a:p>
          <a:p>
            <a:pPr lvl="2"/>
            <a:r>
              <a:rPr lang="en-US" dirty="0" smtClean="0">
                <a:hlinkClick r:id="rId5"/>
              </a:rPr>
              <a:t>IEEE Events </a:t>
            </a:r>
            <a:r>
              <a:rPr lang="en-US" dirty="0" smtClean="0"/>
              <a:t>– find local events and activities</a:t>
            </a:r>
          </a:p>
          <a:p>
            <a:pPr lvl="1"/>
            <a:r>
              <a:rPr lang="en-US" dirty="0" smtClean="0">
                <a:hlinkClick r:id="rId6"/>
              </a:rPr>
              <a:t>Continuing Education</a:t>
            </a:r>
            <a:endParaRPr lang="en-US" dirty="0" smtClean="0"/>
          </a:p>
          <a:p>
            <a:pPr lvl="1"/>
            <a:r>
              <a:rPr lang="en-US" dirty="0" smtClean="0">
                <a:hlinkClick r:id="rId7"/>
              </a:rPr>
              <a:t>Career Resources</a:t>
            </a:r>
            <a:endParaRPr lang="en-US" dirty="0" smtClean="0"/>
          </a:p>
          <a:p>
            <a:pPr lvl="1"/>
            <a:r>
              <a:rPr lang="en-US" dirty="0" smtClean="0">
                <a:hlinkClick r:id="rId8"/>
              </a:rPr>
              <a:t>Humanitarian &amp; Philanthropic Activities</a:t>
            </a:r>
            <a:endParaRPr lang="en-US" dirty="0" smtClean="0"/>
          </a:p>
          <a:p>
            <a:pPr lvl="1"/>
            <a:r>
              <a:rPr lang="en-US" dirty="0" smtClean="0">
                <a:hlinkClick r:id="rId9"/>
              </a:rPr>
              <a:t>Discounts</a:t>
            </a:r>
            <a:endParaRPr lang="en-US"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25</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smtClean="0"/>
              <a:t>All the information you need to run your Section</a:t>
            </a:r>
            <a:endParaRPr lang="en-US" dirty="0"/>
          </a:p>
        </p:txBody>
      </p:sp>
    </p:spTree>
    <p:extLst>
      <p:ext uri="{BB962C8B-B14F-4D97-AF65-F5344CB8AC3E}">
        <p14:creationId xmlns:p14="http://schemas.microsoft.com/office/powerpoint/2010/main" val="4116439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Region 3 Volunteers!</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a:t>
            </a:fld>
            <a:endParaRPr lang="en-US"/>
          </a:p>
        </p:txBody>
      </p:sp>
      <p:sp>
        <p:nvSpPr>
          <p:cNvPr id="5" name="Text Placeholder 4"/>
          <p:cNvSpPr>
            <a:spLocks noGrp="1"/>
          </p:cNvSpPr>
          <p:nvPr>
            <p:ph type="body" sz="quarter" idx="15"/>
          </p:nvPr>
        </p:nvSpPr>
        <p:spPr/>
        <p:txBody>
          <a:bodyPr>
            <a:normAutofit fontScale="85000" lnSpcReduction="20000"/>
          </a:bodyPr>
          <a:lstStyle/>
          <a:p>
            <a:endParaRPr lang="en-US"/>
          </a:p>
        </p:txBody>
      </p:sp>
      <p:pic>
        <p:nvPicPr>
          <p:cNvPr id="9" name="Picture 8"/>
          <p:cNvPicPr>
            <a:picLocks noChangeAspect="1"/>
          </p:cNvPicPr>
          <p:nvPr/>
        </p:nvPicPr>
        <p:blipFill>
          <a:blip r:embed="rId3"/>
          <a:stretch>
            <a:fillRect/>
          </a:stretch>
        </p:blipFill>
        <p:spPr>
          <a:xfrm>
            <a:off x="2115312" y="1569502"/>
            <a:ext cx="4913376" cy="283464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799613" y="1282170"/>
            <a:ext cx="1277324" cy="1188720"/>
          </a:xfrm>
          <a:prstGeom prst="rect">
            <a:avLst/>
          </a:prstGeom>
          <a:ln>
            <a:solidFill>
              <a:schemeClr val="tx1"/>
            </a:solidFill>
          </a:ln>
        </p:spPr>
      </p:pic>
      <p:sp>
        <p:nvSpPr>
          <p:cNvPr id="12" name="Rectangle 11"/>
          <p:cNvSpPr>
            <a:spLocks noChangeAspect="1"/>
          </p:cNvSpPr>
          <p:nvPr/>
        </p:nvSpPr>
        <p:spPr>
          <a:xfrm>
            <a:off x="2900760" y="2516521"/>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endParaRPr lang="en-US" b="1" dirty="0">
              <a:solidFill>
                <a:schemeClr val="tx1"/>
              </a:solidFill>
            </a:endParaRPr>
          </a:p>
        </p:txBody>
      </p:sp>
      <p:sp>
        <p:nvSpPr>
          <p:cNvPr id="13" name="Rectangle 12"/>
          <p:cNvSpPr>
            <a:spLocks noChangeAspect="1"/>
          </p:cNvSpPr>
          <p:nvPr/>
        </p:nvSpPr>
        <p:spPr>
          <a:xfrm>
            <a:off x="4341859" y="3163196"/>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14" name="Rectangle 13"/>
          <p:cNvSpPr>
            <a:spLocks noChangeAspect="1"/>
          </p:cNvSpPr>
          <p:nvPr/>
        </p:nvSpPr>
        <p:spPr>
          <a:xfrm>
            <a:off x="4479227" y="2196570"/>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15" name="Rectangle 14"/>
          <p:cNvSpPr>
            <a:spLocks noChangeAspect="1"/>
          </p:cNvSpPr>
          <p:nvPr/>
        </p:nvSpPr>
        <p:spPr>
          <a:xfrm>
            <a:off x="5423799" y="3250382"/>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7" name="Rectangle 16"/>
          <p:cNvSpPr>
            <a:spLocks noChangeAspect="1"/>
          </p:cNvSpPr>
          <p:nvPr/>
        </p:nvSpPr>
        <p:spPr>
          <a:xfrm>
            <a:off x="6407639" y="2196570"/>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8" name="Rectangle 17"/>
          <p:cNvSpPr>
            <a:spLocks noChangeAspect="1"/>
          </p:cNvSpPr>
          <p:nvPr/>
        </p:nvSpPr>
        <p:spPr>
          <a:xfrm>
            <a:off x="5726887" y="2662754"/>
            <a:ext cx="274736" cy="274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Tree>
    <p:extLst>
      <p:ext uri="{BB962C8B-B14F-4D97-AF65-F5344CB8AC3E}">
        <p14:creationId xmlns:p14="http://schemas.microsoft.com/office/powerpoint/2010/main" val="378416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Agenda</a:t>
            </a:r>
          </a:p>
        </p:txBody>
      </p:sp>
      <p:sp>
        <p:nvSpPr>
          <p:cNvPr id="11" name="Text Placeholder 10"/>
          <p:cNvSpPr>
            <a:spLocks noGrp="1"/>
          </p:cNvSpPr>
          <p:nvPr>
            <p:ph type="body" sz="quarter" idx="13"/>
          </p:nvPr>
        </p:nvSpPr>
        <p:spPr/>
        <p:txBody>
          <a:bodyPr>
            <a:normAutofit/>
          </a:bodyPr>
          <a:lstStyle/>
          <a:p>
            <a:r>
              <a:rPr lang="en-US" sz="2000" dirty="0"/>
              <a:t>Review the Membership Cycle </a:t>
            </a:r>
            <a:r>
              <a:rPr lang="en-US" sz="2000" dirty="0" smtClean="0"/>
              <a:t>Calendar</a:t>
            </a:r>
            <a:endParaRPr lang="en-US" sz="1400" dirty="0"/>
          </a:p>
          <a:p>
            <a:endParaRPr lang="en-US" sz="2000" dirty="0"/>
          </a:p>
          <a:p>
            <a:r>
              <a:rPr lang="en-US" sz="2000" dirty="0" smtClean="0"/>
              <a:t>Where did all my members go?!</a:t>
            </a:r>
          </a:p>
          <a:p>
            <a:endParaRPr lang="en-US" sz="2000" dirty="0"/>
          </a:p>
          <a:p>
            <a:r>
              <a:rPr lang="en-US" sz="2000" dirty="0" smtClean="0"/>
              <a:t>Women in Engineering </a:t>
            </a:r>
          </a:p>
          <a:p>
            <a:endParaRPr lang="en-US" sz="2000" dirty="0"/>
          </a:p>
          <a:p>
            <a:r>
              <a:rPr lang="en-US" sz="2000" dirty="0" smtClean="0"/>
              <a:t>Open </a:t>
            </a:r>
            <a:r>
              <a:rPr lang="en-US" sz="2000" dirty="0"/>
              <a:t>Discussion</a:t>
            </a:r>
          </a:p>
        </p:txBody>
      </p:sp>
      <p:sp>
        <p:nvSpPr>
          <p:cNvPr id="2" name="Slide Number Placeholder 1"/>
          <p:cNvSpPr>
            <a:spLocks noGrp="1"/>
          </p:cNvSpPr>
          <p:nvPr>
            <p:ph type="sldNum" sz="quarter" idx="14"/>
          </p:nvPr>
        </p:nvSpPr>
        <p:spPr/>
        <p:txBody>
          <a:bodyPr/>
          <a:lstStyle/>
          <a:p>
            <a:fld id="{3DD97BEB-BAEF-0344-9D5C-EC73E478698A}" type="slidenum">
              <a:rPr lang="en-US" smtClean="0"/>
              <a:pPr/>
              <a:t>4</a:t>
            </a:fld>
            <a:endParaRPr lang="en-US" dirty="0"/>
          </a:p>
        </p:txBody>
      </p:sp>
      <p:sp>
        <p:nvSpPr>
          <p:cNvPr id="12" name="Text Placeholder 11"/>
          <p:cNvSpPr>
            <a:spLocks noGrp="1"/>
          </p:cNvSpPr>
          <p:nvPr>
            <p:ph type="body" sz="quarter" idx="15"/>
          </p:nvPr>
        </p:nvSpPr>
        <p:spPr/>
        <p:txBody>
          <a:bodyPr>
            <a:normAutofit fontScale="85000" lnSpcReduction="20000"/>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74" y="2486539"/>
            <a:ext cx="1192692" cy="1188720"/>
          </a:xfrm>
          <a:prstGeom prst="rect">
            <a:avLst/>
          </a:prstGeom>
        </p:spPr>
      </p:pic>
      <p:sp>
        <p:nvSpPr>
          <p:cNvPr id="14" name="TextBox 13">
            <a:extLst>
              <a:ext uri="{FF2B5EF4-FFF2-40B4-BE49-F238E27FC236}">
                <a16:creationId xmlns:a16="http://schemas.microsoft.com/office/drawing/2014/main" id="{0341F180-3B20-4F92-8082-5C58BBEB100F}"/>
              </a:ext>
            </a:extLst>
          </p:cNvPr>
          <p:cNvSpPr txBox="1"/>
          <p:nvPr/>
        </p:nvSpPr>
        <p:spPr>
          <a:xfrm>
            <a:off x="6498570" y="3675259"/>
            <a:ext cx="1494501" cy="523220"/>
          </a:xfrm>
          <a:prstGeom prst="rect">
            <a:avLst/>
          </a:prstGeom>
          <a:noFill/>
        </p:spPr>
        <p:txBody>
          <a:bodyPr wrap="square" rtlCol="0">
            <a:spAutoFit/>
          </a:bodyPr>
          <a:lstStyle/>
          <a:p>
            <a:pPr algn="ctr"/>
            <a:r>
              <a:rPr lang="en-US" sz="1400" dirty="0" smtClean="0"/>
              <a:t>Chris Wright</a:t>
            </a:r>
            <a:endParaRPr lang="en-US" sz="1400" dirty="0"/>
          </a:p>
          <a:p>
            <a:pPr algn="ctr"/>
            <a:r>
              <a:rPr lang="en-US" sz="1400" dirty="0" smtClean="0"/>
              <a:t>IEEE Staff Support </a:t>
            </a: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046" y="620639"/>
            <a:ext cx="1207699" cy="1280160"/>
          </a:xfrm>
          <a:prstGeom prst="rect">
            <a:avLst/>
          </a:prstGeom>
        </p:spPr>
      </p:pic>
      <p:sp>
        <p:nvSpPr>
          <p:cNvPr id="15" name="TextBox 14">
            <a:extLst>
              <a:ext uri="{FF2B5EF4-FFF2-40B4-BE49-F238E27FC236}">
                <a16:creationId xmlns:a16="http://schemas.microsoft.com/office/drawing/2014/main" id="{0341F180-3B20-4F92-8082-5C58BBEB100F}"/>
              </a:ext>
            </a:extLst>
          </p:cNvPr>
          <p:cNvSpPr txBox="1"/>
          <p:nvPr/>
        </p:nvSpPr>
        <p:spPr>
          <a:xfrm>
            <a:off x="5438585" y="1842614"/>
            <a:ext cx="1658564" cy="738664"/>
          </a:xfrm>
          <a:prstGeom prst="rect">
            <a:avLst/>
          </a:prstGeom>
          <a:noFill/>
        </p:spPr>
        <p:txBody>
          <a:bodyPr wrap="square" rtlCol="0">
            <a:spAutoFit/>
          </a:bodyPr>
          <a:lstStyle/>
          <a:p>
            <a:pPr algn="ctr"/>
            <a:r>
              <a:rPr lang="en-US" sz="1400" dirty="0" smtClean="0"/>
              <a:t>Joe Redfield</a:t>
            </a:r>
            <a:endParaRPr lang="en-US" sz="1400" dirty="0"/>
          </a:p>
          <a:p>
            <a:pPr algn="ctr"/>
            <a:r>
              <a:rPr lang="en-US" sz="1400" dirty="0" smtClean="0"/>
              <a:t>R5 Membership Chair</a:t>
            </a:r>
            <a:endParaRPr lang="en-US" sz="1400" dirty="0"/>
          </a:p>
        </p:txBody>
      </p:sp>
      <p:sp>
        <p:nvSpPr>
          <p:cNvPr id="13" name="TextBox 12">
            <a:extLst>
              <a:ext uri="{FF2B5EF4-FFF2-40B4-BE49-F238E27FC236}">
                <a16:creationId xmlns:a16="http://schemas.microsoft.com/office/drawing/2014/main" id="{0341F180-3B20-4F92-8082-5C58BBEB100F}"/>
              </a:ext>
            </a:extLst>
          </p:cNvPr>
          <p:cNvSpPr txBox="1"/>
          <p:nvPr/>
        </p:nvSpPr>
        <p:spPr>
          <a:xfrm>
            <a:off x="7335737" y="1838410"/>
            <a:ext cx="1494501" cy="738664"/>
          </a:xfrm>
          <a:prstGeom prst="rect">
            <a:avLst/>
          </a:prstGeom>
          <a:noFill/>
        </p:spPr>
        <p:txBody>
          <a:bodyPr wrap="square" rtlCol="0">
            <a:spAutoFit/>
          </a:bodyPr>
          <a:lstStyle/>
          <a:p>
            <a:pPr algn="ctr"/>
            <a:r>
              <a:rPr lang="en-US" sz="1400" dirty="0"/>
              <a:t>Mark Torres</a:t>
            </a:r>
          </a:p>
          <a:p>
            <a:pPr algn="ctr"/>
            <a:r>
              <a:rPr lang="en-US" sz="1400" dirty="0" smtClean="0"/>
              <a:t>R3 Section Support Chair</a:t>
            </a:r>
            <a:endParaRPr lang="en-US" sz="1400" dirty="0"/>
          </a:p>
        </p:txBody>
      </p:sp>
      <p:pic>
        <p:nvPicPr>
          <p:cNvPr id="16" name="Picture 15">
            <a:extLst>
              <a:ext uri="{FF2B5EF4-FFF2-40B4-BE49-F238E27FC236}">
                <a16:creationId xmlns:a16="http://schemas.microsoft.com/office/drawing/2014/main" id="{AE6B15C1-8684-457D-9441-AA8883FF848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7521430" y="639413"/>
            <a:ext cx="1123114" cy="121746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20824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Where Did All My Members go?!</a:t>
            </a:r>
            <a:endParaRPr lang="en-US" dirty="0"/>
          </a:p>
        </p:txBody>
      </p:sp>
      <p:sp>
        <p:nvSpPr>
          <p:cNvPr id="11" name="Text Placeholder 10"/>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3DD97BEB-BAEF-0344-9D5C-EC73E478698A}" type="slidenum">
              <a:rPr lang="en-US" smtClean="0"/>
              <a:pPr/>
              <a:t>5</a:t>
            </a:fld>
            <a:endParaRPr lang="en-US" dirty="0"/>
          </a:p>
        </p:txBody>
      </p:sp>
    </p:spTree>
    <p:extLst>
      <p:ext uri="{BB962C8B-B14F-4D97-AF65-F5344CB8AC3E}">
        <p14:creationId xmlns:p14="http://schemas.microsoft.com/office/powerpoint/2010/main" val="148696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IEEE Membership Development Cycle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41" y="753354"/>
            <a:ext cx="4710518" cy="4206240"/>
          </a:xfrm>
          <a:prstGeom prst="rect">
            <a:avLst/>
          </a:prstGeom>
        </p:spPr>
      </p:pic>
      <p:sp>
        <p:nvSpPr>
          <p:cNvPr id="5" name="Right Arrow 4"/>
          <p:cNvSpPr/>
          <p:nvPr/>
        </p:nvSpPr>
        <p:spPr>
          <a:xfrm>
            <a:off x="3019424" y="3547109"/>
            <a:ext cx="1737917" cy="8229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rPr>
              <a:t>We’re Here</a:t>
            </a:r>
          </a:p>
        </p:txBody>
      </p:sp>
    </p:spTree>
    <p:extLst>
      <p:ext uri="{BB962C8B-B14F-4D97-AF65-F5344CB8AC3E}">
        <p14:creationId xmlns:p14="http://schemas.microsoft.com/office/powerpoint/2010/main" val="2468800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29778" y="1205865"/>
            <a:ext cx="4684445" cy="3017520"/>
          </a:xfrm>
          <a:prstGeom prst="rect">
            <a:avLst/>
          </a:prstGeom>
        </p:spPr>
      </p:pic>
      <p:sp>
        <p:nvSpPr>
          <p:cNvPr id="2" name="Title 1"/>
          <p:cNvSpPr>
            <a:spLocks noGrp="1"/>
          </p:cNvSpPr>
          <p:nvPr>
            <p:ph type="title"/>
          </p:nvPr>
        </p:nvSpPr>
        <p:spPr/>
        <p:txBody>
          <a:bodyPr/>
          <a:lstStyle/>
          <a:p>
            <a:r>
              <a:rPr lang="en-US" dirty="0" smtClean="0"/>
              <a:t>How are we doing?</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7</a:t>
            </a:fld>
            <a:endParaRPr lang="en-US" dirty="0"/>
          </a:p>
        </p:txBody>
      </p:sp>
      <p:sp>
        <p:nvSpPr>
          <p:cNvPr id="5" name="Text Placeholder 4"/>
          <p:cNvSpPr>
            <a:spLocks noGrp="1"/>
          </p:cNvSpPr>
          <p:nvPr>
            <p:ph type="body" sz="quarter" idx="15"/>
          </p:nvPr>
        </p:nvSpPr>
        <p:spPr/>
        <p:txBody>
          <a:bodyPr>
            <a:normAutofit fontScale="85000" lnSpcReduction="20000"/>
          </a:bodyPr>
          <a:lstStyle/>
          <a:p>
            <a:r>
              <a:rPr lang="en-US" dirty="0" smtClean="0"/>
              <a:t>Health Check for Region 5</a:t>
            </a:r>
            <a:endParaRPr lang="en-US" dirty="0"/>
          </a:p>
        </p:txBody>
      </p:sp>
      <p:sp>
        <p:nvSpPr>
          <p:cNvPr id="13" name="TextBox 12"/>
          <p:cNvSpPr txBox="1"/>
          <p:nvPr/>
        </p:nvSpPr>
        <p:spPr>
          <a:xfrm>
            <a:off x="636782" y="4331970"/>
            <a:ext cx="6887968" cy="461665"/>
          </a:xfrm>
          <a:prstGeom prst="rect">
            <a:avLst/>
          </a:prstGeom>
          <a:noFill/>
        </p:spPr>
        <p:txBody>
          <a:bodyPr wrap="square" rtlCol="0">
            <a:spAutoFit/>
          </a:bodyPr>
          <a:lstStyle/>
          <a:p>
            <a:r>
              <a:rPr lang="en-US" sz="1200" b="1" dirty="0" smtClean="0">
                <a:solidFill>
                  <a:srgbClr val="FF0000"/>
                </a:solidFill>
              </a:rPr>
              <a:t>* For membership statistics by Section, please refer to your Monthly Region Membership Development (MD) Report sent via email by your Region’s MD Chair and IEEE Staff Support person</a:t>
            </a:r>
            <a:endParaRPr lang="en-US" sz="1200" b="1" dirty="0">
              <a:solidFill>
                <a:srgbClr val="FF0000"/>
              </a:solidFill>
            </a:endParaRPr>
          </a:p>
        </p:txBody>
      </p:sp>
      <p:sp>
        <p:nvSpPr>
          <p:cNvPr id="15" name="Rectangle 14"/>
          <p:cNvSpPr/>
          <p:nvPr/>
        </p:nvSpPr>
        <p:spPr>
          <a:xfrm>
            <a:off x="2229778" y="2663294"/>
            <a:ext cx="4684445" cy="3706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29778" y="3263369"/>
            <a:ext cx="4684445" cy="3706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27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did all my members go?!</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8</a:t>
            </a:fld>
            <a:endParaRPr lang="en-US"/>
          </a:p>
        </p:txBody>
      </p:sp>
      <p:sp>
        <p:nvSpPr>
          <p:cNvPr id="5" name="Text Placeholder 4"/>
          <p:cNvSpPr>
            <a:spLocks noGrp="1"/>
          </p:cNvSpPr>
          <p:nvPr>
            <p:ph type="body" sz="quarter" idx="15"/>
          </p:nvPr>
        </p:nvSpPr>
        <p:spPr>
          <a:xfrm>
            <a:off x="628650" y="829648"/>
            <a:ext cx="7886700" cy="267632"/>
          </a:xfrm>
        </p:spPr>
        <p:txBody>
          <a:bodyPr>
            <a:normAutofit fontScale="85000" lnSpcReduction="20000"/>
          </a:bodyPr>
          <a:lstStyle/>
          <a:p>
            <a:r>
              <a:rPr lang="en-US" dirty="0" smtClean="0"/>
              <a:t>Service Deactivation</a:t>
            </a:r>
            <a:endParaRPr lang="en-US" dirty="0"/>
          </a:p>
        </p:txBody>
      </p:sp>
      <p:pic>
        <p:nvPicPr>
          <p:cNvPr id="3" name="Picture 2"/>
          <p:cNvPicPr>
            <a:picLocks noChangeAspect="1"/>
          </p:cNvPicPr>
          <p:nvPr/>
        </p:nvPicPr>
        <p:blipFill>
          <a:blip r:embed="rId3"/>
          <a:stretch>
            <a:fillRect/>
          </a:stretch>
        </p:blipFill>
        <p:spPr>
          <a:xfrm>
            <a:off x="4572000" y="1341805"/>
            <a:ext cx="4109813" cy="2468880"/>
          </a:xfrm>
          <a:prstGeom prst="rect">
            <a:avLst/>
          </a:prstGeom>
        </p:spPr>
      </p:pic>
      <p:pic>
        <p:nvPicPr>
          <p:cNvPr id="6" name="Picture 5"/>
          <p:cNvPicPr>
            <a:picLocks noChangeAspect="1"/>
          </p:cNvPicPr>
          <p:nvPr/>
        </p:nvPicPr>
        <p:blipFill>
          <a:blip r:embed="rId4"/>
          <a:stretch>
            <a:fillRect/>
          </a:stretch>
        </p:blipFill>
        <p:spPr>
          <a:xfrm>
            <a:off x="457197" y="1341805"/>
            <a:ext cx="3832727" cy="2468880"/>
          </a:xfrm>
          <a:prstGeom prst="rect">
            <a:avLst/>
          </a:prstGeom>
        </p:spPr>
      </p:pic>
    </p:spTree>
    <p:extLst>
      <p:ext uri="{BB962C8B-B14F-4D97-AF65-F5344CB8AC3E}">
        <p14:creationId xmlns:p14="http://schemas.microsoft.com/office/powerpoint/2010/main" val="33907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of </a:t>
            </a:r>
            <a:r>
              <a:rPr lang="en-US" dirty="0" err="1" smtClean="0"/>
              <a:t>eNotice</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p:cNvSpPr>
            <a:spLocks noGrp="1"/>
          </p:cNvSpPr>
          <p:nvPr>
            <p:ph type="body" sz="quarter" idx="15"/>
          </p:nvPr>
        </p:nvSpPr>
        <p:spPr/>
        <p:txBody>
          <a:bodyPr>
            <a:normAutofit fontScale="85000" lnSpcReduction="20000"/>
          </a:bodyPr>
          <a:lstStyle/>
          <a:p>
            <a:r>
              <a:rPr lang="en-US" dirty="0"/>
              <a:t>https://enotice.vtools.ieee.org/</a:t>
            </a:r>
          </a:p>
        </p:txBody>
      </p:sp>
      <p:pic>
        <p:nvPicPr>
          <p:cNvPr id="7" name="Picture 6"/>
          <p:cNvPicPr>
            <a:picLocks/>
          </p:cNvPicPr>
          <p:nvPr/>
        </p:nvPicPr>
        <p:blipFill>
          <a:blip r:embed="rId3"/>
          <a:stretch>
            <a:fillRect/>
          </a:stretch>
        </p:blipFill>
        <p:spPr>
          <a:xfrm>
            <a:off x="1971821" y="1226820"/>
            <a:ext cx="5212080" cy="3108960"/>
          </a:xfrm>
          <a:prstGeom prst="rect">
            <a:avLst/>
          </a:prstGeom>
          <a:ln>
            <a:solidFill>
              <a:schemeClr val="tx1"/>
            </a:solidFill>
          </a:ln>
        </p:spPr>
      </p:pic>
      <p:sp>
        <p:nvSpPr>
          <p:cNvPr id="8" name="Rectangle 7"/>
          <p:cNvSpPr/>
          <p:nvPr/>
        </p:nvSpPr>
        <p:spPr>
          <a:xfrm>
            <a:off x="6553200" y="1139183"/>
            <a:ext cx="552304" cy="3706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28899" y="1615433"/>
            <a:ext cx="733425" cy="308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67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Master Template - WS Thin Foo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Master Template - WS Thin Footer" id="{DDB377AA-D805-4A50-B709-A86BAC9769EC}" vid="{04446588-5B0D-4D14-A902-B08D49EC4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 Master Template - WS Thin Footer</Template>
  <TotalTime>3108</TotalTime>
  <Words>2093</Words>
  <Application>Microsoft Office PowerPoint</Application>
  <PresentationFormat>On-screen Show (16:9)</PresentationFormat>
  <Paragraphs>371</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Calibri</vt:lpstr>
      <vt:lpstr>Courier New</vt:lpstr>
      <vt:lpstr>LucidaGrande</vt:lpstr>
      <vt:lpstr>Times New Roman</vt:lpstr>
      <vt:lpstr>Verdana</vt:lpstr>
      <vt:lpstr>Wingdings</vt:lpstr>
      <vt:lpstr>IEEE Master Template - WS Thin Footer</vt:lpstr>
      <vt:lpstr>PowerPoint Presentation</vt:lpstr>
      <vt:lpstr>Joint Region 5 and Region 3 Volunteer Call</vt:lpstr>
      <vt:lpstr>Welcome Region 3 Volunteers!</vt:lpstr>
      <vt:lpstr>Agenda</vt:lpstr>
      <vt:lpstr>Where Did All My Members go?!</vt:lpstr>
      <vt:lpstr>IEEE Membership Development Cycle</vt:lpstr>
      <vt:lpstr>How are we doing?</vt:lpstr>
      <vt:lpstr>So where did all my members go?!</vt:lpstr>
      <vt:lpstr>New Features of eNotice</vt:lpstr>
      <vt:lpstr>New Features of eNotice</vt:lpstr>
      <vt:lpstr>New Features of eNotice</vt:lpstr>
      <vt:lpstr>New Features of eNotice</vt:lpstr>
      <vt:lpstr>New Features of eNotice</vt:lpstr>
      <vt:lpstr>New Features of eNotice</vt:lpstr>
      <vt:lpstr>New Features of eNotice</vt:lpstr>
      <vt:lpstr>Moving Forward…</vt:lpstr>
      <vt:lpstr>Thank you! - Discussion</vt:lpstr>
      <vt:lpstr>Appendix</vt:lpstr>
      <vt:lpstr>Member View of IEEE</vt:lpstr>
      <vt:lpstr>Region 5 Executive Committee</vt:lpstr>
      <vt:lpstr>Region 3 Section Support Committee</vt:lpstr>
      <vt:lpstr>Region 3 Section Support Committee</vt:lpstr>
      <vt:lpstr>Important Section Resources</vt:lpstr>
      <vt:lpstr>Important Section Resources - continued</vt:lpstr>
      <vt:lpstr>Important Section Resources - continued</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Outside the Classroom</dc:title>
  <dc:creator>Christopher Wright</dc:creator>
  <cp:lastModifiedBy>Christopher Wright</cp:lastModifiedBy>
  <cp:revision>193</cp:revision>
  <cp:lastPrinted>2019-02-28T20:08:21Z</cp:lastPrinted>
  <dcterms:created xsi:type="dcterms:W3CDTF">2017-10-11T18:27:23Z</dcterms:created>
  <dcterms:modified xsi:type="dcterms:W3CDTF">2019-03-01T19:03:55Z</dcterms:modified>
</cp:coreProperties>
</file>